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0" r:id="rId4"/>
    <p:sldId id="259" r:id="rId5"/>
    <p:sldId id="268" r:id="rId6"/>
    <p:sldId id="271" r:id="rId7"/>
    <p:sldId id="272" r:id="rId8"/>
    <p:sldId id="273" r:id="rId9"/>
    <p:sldId id="274" r:id="rId10"/>
    <p:sldId id="270" r:id="rId11"/>
    <p:sldId id="275" r:id="rId12"/>
    <p:sldId id="261" r:id="rId13"/>
    <p:sldId id="262" r:id="rId14"/>
    <p:sldId id="285" r:id="rId15"/>
    <p:sldId id="263" r:id="rId16"/>
    <p:sldId id="283" r:id="rId17"/>
    <p:sldId id="276" r:id="rId18"/>
    <p:sldId id="279" r:id="rId19"/>
    <p:sldId id="277" r:id="rId20"/>
    <p:sldId id="278" r:id="rId21"/>
    <p:sldId id="264" r:id="rId22"/>
    <p:sldId id="280" r:id="rId23"/>
    <p:sldId id="284" r:id="rId24"/>
    <p:sldId id="26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267" autoAdjust="0"/>
  </p:normalViewPr>
  <p:slideViewPr>
    <p:cSldViewPr>
      <p:cViewPr varScale="1">
        <p:scale>
          <a:sx n="120" d="100"/>
          <a:sy n="120" d="100"/>
        </p:scale>
        <p:origin x="-53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C89BAD-48B5-4EAF-94F3-142B94B586D8}" type="datetimeFigureOut">
              <a:rPr lang="en-GB" smtClean="0"/>
              <a:pPr/>
              <a:t>07/02/2014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111513-92AE-4518-9979-7C98A7E0952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40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pmc/articles/PMC2825001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“Object 1 belongs (0 to 55)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2 belongs (55 to 200)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 3 belongs (200 to 255)</a:t>
            </a: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histogram-based optimal segmentation of images numbers of methods have been proposed by different researchers.[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11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15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17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Frank </a:t>
            </a:r>
            <a:r>
              <a:rPr lang="en-GB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al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,[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17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 have used optimal threshold selection method for segmentation of T1 weighted MR brain image to segment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gray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matter, white matter, and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cerebro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spinal fluid.”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“Selection of proper values of threshold is quite difficult. Performance is affected in presence of 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artifacts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.”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/>
              <a:t>Quotes taken from: Sharma, N., and </a:t>
            </a:r>
            <a:r>
              <a:rPr lang="en-GB" sz="1200" dirty="0" err="1" smtClean="0"/>
              <a:t>Lalit</a:t>
            </a:r>
            <a:r>
              <a:rPr lang="en-GB" sz="1200" dirty="0" smtClean="0"/>
              <a:t> M. Aggarwal. (2010). "Automated medical image segmentation techniques." </a:t>
            </a:r>
            <a:r>
              <a:rPr lang="en-GB" sz="1200" u="sng" dirty="0" smtClean="0"/>
              <a:t>Journal of medical physics/Association of Medical Physicists of India </a:t>
            </a:r>
            <a:r>
              <a:rPr lang="en-GB" sz="1200" b="1" dirty="0" smtClean="0"/>
              <a:t>35.1</a:t>
            </a:r>
            <a:r>
              <a:rPr lang="en-GB" sz="1200" dirty="0" smtClean="0"/>
              <a:t>.</a:t>
            </a: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11513-92AE-4518-9979-7C98A7E0952B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71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10 </a:t>
            </a:r>
          </a:p>
          <a:p>
            <a:r>
              <a:rPr lang="en-GB" dirty="0" smtClean="0"/>
              <a:t>Also</a:t>
            </a:r>
            <a:r>
              <a:rPr lang="en-GB" baseline="0" dirty="0" smtClean="0"/>
              <a:t> looking at file size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11513-92AE-4518-9979-7C98A7E0952B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769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Embryo</a:t>
            </a:r>
            <a:r>
              <a:rPr lang="en-GB" baseline="0" dirty="0" smtClean="0"/>
              <a:t> B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11513-92AE-4518-9979-7C98A7E0952B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242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Pre-processing: </a:t>
            </a:r>
            <a:r>
              <a:rPr lang="en-GB" dirty="0" err="1" smtClean="0"/>
              <a:t>e.g</a:t>
            </a:r>
            <a:r>
              <a:rPr lang="en-GB" baseline="0" dirty="0" smtClean="0"/>
              <a:t> blurring certain areas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11513-92AE-4518-9979-7C98A7E0952B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899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7CB00-5550-4586-B0D4-B92AABC4F0FF}" type="datetimeFigureOut">
              <a:rPr lang="en-GB" smtClean="0"/>
              <a:pPr/>
              <a:t>07/02/2014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51A22-7C86-4CC7-B5AB-B543A28936D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978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7CB00-5550-4586-B0D4-B92AABC4F0FF}" type="datetimeFigureOut">
              <a:rPr lang="en-GB" smtClean="0"/>
              <a:pPr/>
              <a:t>07/02/2014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51A22-7C86-4CC7-B5AB-B543A28936D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88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7CB00-5550-4586-B0D4-B92AABC4F0FF}" type="datetimeFigureOut">
              <a:rPr lang="en-GB" smtClean="0"/>
              <a:pPr/>
              <a:t>07/02/2014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51A22-7C86-4CC7-B5AB-B543A28936D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193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7CB00-5550-4586-B0D4-B92AABC4F0FF}" type="datetimeFigureOut">
              <a:rPr lang="en-GB" smtClean="0"/>
              <a:pPr/>
              <a:t>07/02/2014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51A22-7C86-4CC7-B5AB-B543A28936D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835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7CB00-5550-4586-B0D4-B92AABC4F0FF}" type="datetimeFigureOut">
              <a:rPr lang="en-GB" smtClean="0"/>
              <a:pPr/>
              <a:t>07/02/2014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51A22-7C86-4CC7-B5AB-B543A28936D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133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7CB00-5550-4586-B0D4-B92AABC4F0FF}" type="datetimeFigureOut">
              <a:rPr lang="en-GB" smtClean="0"/>
              <a:pPr/>
              <a:t>07/02/2014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51A22-7C86-4CC7-B5AB-B543A28936D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596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7CB00-5550-4586-B0D4-B92AABC4F0FF}" type="datetimeFigureOut">
              <a:rPr lang="en-GB" smtClean="0"/>
              <a:pPr/>
              <a:t>07/02/2014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51A22-7C86-4CC7-B5AB-B543A28936D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950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7CB00-5550-4586-B0D4-B92AABC4F0FF}" type="datetimeFigureOut">
              <a:rPr lang="en-GB" smtClean="0"/>
              <a:pPr/>
              <a:t>07/02/2014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51A22-7C86-4CC7-B5AB-B543A28936D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464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7CB00-5550-4586-B0D4-B92AABC4F0FF}" type="datetimeFigureOut">
              <a:rPr lang="en-GB" smtClean="0"/>
              <a:pPr/>
              <a:t>07/02/2014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51A22-7C86-4CC7-B5AB-B543A28936D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748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7CB00-5550-4586-B0D4-B92AABC4F0FF}" type="datetimeFigureOut">
              <a:rPr lang="en-GB" smtClean="0"/>
              <a:pPr/>
              <a:t>07/02/2014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51A22-7C86-4CC7-B5AB-B543A28936D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371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7CB00-5550-4586-B0D4-B92AABC4F0FF}" type="datetimeFigureOut">
              <a:rPr lang="en-GB" smtClean="0"/>
              <a:pPr/>
              <a:t>07/02/2014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51A22-7C86-4CC7-B5AB-B543A28936D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809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7CB00-5550-4586-B0D4-B92AABC4F0FF}" type="datetimeFigureOut">
              <a:rPr lang="en-GB" smtClean="0"/>
              <a:pPr/>
              <a:t>07/02/2014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51A22-7C86-4CC7-B5AB-B543A28936DA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237312"/>
            <a:ext cx="1602904" cy="54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13"/>
          <p:cNvSpPr txBox="1">
            <a:spLocks noChangeArrowheads="1"/>
          </p:cNvSpPr>
          <p:nvPr userDrawn="1"/>
        </p:nvSpPr>
        <p:spPr bwMode="auto">
          <a:xfrm>
            <a:off x="2501770" y="6342548"/>
            <a:ext cx="3663950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900" b="1" dirty="0" smtClean="0">
                <a:solidFill>
                  <a:srgbClr val="984807"/>
                </a:solidFill>
              </a:rPr>
              <a:t>SIAH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4" t="40828" r="17355" b="30472"/>
          <a:stretch>
            <a:fillRect/>
          </a:stretch>
        </p:blipFill>
        <p:spPr bwMode="auto">
          <a:xfrm>
            <a:off x="6943974" y="6237312"/>
            <a:ext cx="1895226" cy="53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2788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40466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SIAH: 7</a:t>
            </a:r>
            <a:r>
              <a:rPr lang="en-GB" baseline="30000" dirty="0" smtClean="0"/>
              <a:t>th</a:t>
            </a:r>
            <a:r>
              <a:rPr lang="en-GB" dirty="0" smtClean="0"/>
              <a:t> Feb 2013 Group Meeting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1640" y="1628800"/>
            <a:ext cx="6624736" cy="1368152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Semi-Automated Segmentation Update: How can we deal with problematic regions?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84" y="3173669"/>
            <a:ext cx="3174783" cy="278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77" y="3173670"/>
            <a:ext cx="2702826" cy="2787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3" t="11698" r="23630" b="20041"/>
          <a:stretch/>
        </p:blipFill>
        <p:spPr bwMode="auto">
          <a:xfrm>
            <a:off x="626115" y="3173670"/>
            <a:ext cx="2155168" cy="2787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069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8" name="Picture 16" descr="http://www.eletel.p.lodz.pl/programy/mazda/grafika/mazda_we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46" y="4815828"/>
            <a:ext cx="3462883" cy="86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Segmentation Tools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68960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Variety of software available </a:t>
            </a:r>
          </a:p>
          <a:p>
            <a:r>
              <a:rPr lang="en-GB" dirty="0" smtClean="0"/>
              <a:t>Many implement ITK and VTK open source libraries</a:t>
            </a:r>
          </a:p>
          <a:p>
            <a:r>
              <a:rPr lang="en-GB" dirty="0" smtClean="0"/>
              <a:t>Primarily looking at open source tools for Harwell </a:t>
            </a:r>
          </a:p>
          <a:p>
            <a:r>
              <a:rPr lang="en-GB" dirty="0" smtClean="0"/>
              <a:t>ITK-SNAP provides an easy to use semi-automated segmentation using a “Snake set” algorithms </a:t>
            </a:r>
          </a:p>
          <a:p>
            <a:r>
              <a:rPr lang="en-GB" dirty="0" smtClean="0"/>
              <a:t>3D slicer can perform Atlas based segmentation and allows development of plugins in Python.  </a:t>
            </a:r>
          </a:p>
          <a:p>
            <a:endParaRPr lang="en-GB" b="1" dirty="0"/>
          </a:p>
        </p:txBody>
      </p:sp>
      <p:pic>
        <p:nvPicPr>
          <p:cNvPr id="3074" name="Picture 2" descr="http://www.itksnap.org/Artwork/snaplogo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81747"/>
            <a:ext cx="3347864" cy="120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kitware.com/opensource/img/slic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196" y="4238048"/>
            <a:ext cx="1515244" cy="151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cs.uni-magdeburg.de/~burgmann/MeVisLab/pics/mevislabsplash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444594"/>
            <a:ext cx="2192217" cy="139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data:image/jpeg;base64,/9j/4AAQSkZJRgABAQAAAQABAAD/2wCEAAkGBhISEBQUEhQUFBQVFxgaFxYUGBQVGhcWGBYXFhcaEhgXHCYeGhojGRYXIi8gIycpLCwtFx4xNTAqNSYrLCkBCQoKDgwOGg8PGi0hHyUpLCwqMC0pLSwsLDAqLCwpMiwsKSksKSwsKSkvLCwvKSwsKSwsLCwsLCksLCwsKjQsLP/AABEIAG0B0AMBIgACEQEDEQH/xAAcAAEAAgIDAQAAAAAAAAAAAAAABgcEBQIDCAH/xABJEAABAwICBQkCCgcHBQEAAAABAAIDBBEFIQYHEjFxEyJBUWFygZGhMoIUM0JSc5KisbLRIzQ1YrPBwhYXQ1OT4fAVJFRj0iX/xAAaAQACAwEBAAAAAAAAAAAAAAAABAIDBQYB/8QANREAAQMCAwUGBQQCAwAAAAAAAQACAwQREiExBRNBUYEiMmFxkfAjM7HB4RRCodE08RVSU//aAAwDAQACEQMRAD8AvFEXwlCF9WuxPHYoMnm7uhrcz49Q4rEk0ridBPLFz2wnYDvkvksMm9YBc3PtNlXrqxz3Fzjdzjck9JS9RKYjh4pKoqhHYN1Kmb9M3E82NoH7xJ+6y5x6WSdLWeFx/NRvCsPlnJ5MZD2nOya3iVtWYTCMnVTb/uNLh53VDHyuzVDZZTnf6Bb2n0mafaaRwN/yWzp65j/ZcD2bj5FRVuCg/F1EbuxwLP5n7lwmpJ4s3sNvnN5w9N3irw941CZbK8a5+/BTRFGaDSBwyJ2h27/Arf0tY2Qc0+HSFa14cr2yBy70RFNWIiIhCIiIQiIiEIiIhCIiIQiIiEIiIhCIiIQiIiEIiIhCIiIQiIiEIiIhCIiIQiIiEIiIhCIiIQiIiEIiIhCIiIQiIiEIiIhCIiIQiq3WNpuXvdSQOsxuUzx8o9LAfmjp6zluBvK9YWkvwOkJYbSynYj6wSOc73R6lqpKnatKjgv8R3RZ1ZPb4beqsGmGzgTLfKnO15u/JqjVbirYm3OZ6B1/7KSYA7lcIq4flQnlR3RZxt9R3mqxq6kyOJPh2DoSZ2eaiscX90a+Pgs+fVp8ArZxmsMMMFMDb9E18tstqR+Zv2Cx9OpYMFUuvSqfbFLUD2Zqdn1m+0PDaC12EVQkq4IL/GPAd2NzJ8SAQOKU3bnSFjRp/FktK5zqgsHkPLgpJDWraUOMlvsu8N48ltBiAYNlgDGjcGgALHmlik+Mja794c131motZaTGYNHZrk+KCfM/opPns3E/vN/5xWHK2WncNvd8l7dx4HoPYUkw1w50DjIBvYcnjh0O8M124fjALSx4DmnJzXf77ioloKYDv+3qtzhuMh9g7J3Qeg8epbS6htdQGIcpES6E7+ks7Hdnb59a2uD4yHANce67+RUmvINnJlknBy3qL4CvqtV6IiIQiIiEIiIhCIiIQiIiEIiIhCIiIQiIiEIiIhCIiIQiIiEIiIhCIiIQiIiEIiIhCIiIQiIiEIiIhCIiIQiIiEIiIhCIiIQqS1rYuZsQMYPNgaGjvOAe8+rR7qjdMF14xV8rVzyfPlkd4F5t6WXbTFdIxmCMN8Fzr3Y3l3ipdoRiggqWl3sSDYffdZ24ngbeF1FNMNHzR1kkVuZfajPXG7Nvlm09rStlTKVYth3/AFSgGznV0o5vXJH0jtJsPeH7yoxbuTFwOR+xV+HeR4eIzH3C02ic3wzD5KPfNTkywDpcw+2weJP1h1KG0mJPiqGTN9tj2vF+tpBAPZlZMLxKSmnZLGdl8brj7iHDqIuCO1SjS3CI6mL/AKjRj9G8/wDcRDMwy/KJ/dJN79t9xykImRzF9u9l780vhxjGO8Pp+FM6zEGuDJozeKZu2w9V/aae1rrghYrcRUL0S0hEQdT1F/g8huHDMwybuUaOkfOb0j13GIxyQPDX2IcLse03ZI3ocx3SFhVcDoH+HBVzSEdsafT3wUopsQzGazp4G1GYsyboduD+yTt6nKIUdat9Q1KWBVsFRfJZmF4u5ji14sRk9jvUFccUoxCRLFnC8/Ud809nV5dV+WN0vKRcs342IXd+/GN9+1u/hdccCxNj2mOTOOQWcOq+4j/n3IIvktAOt2TodFIMCxXlG7JPOG49Y/NbgFV1E59NUOjcecw809bd7T4j+YU8oqsSMa4fK9D0hexvvkdU5E+/ZOoWSvhX1FcrlU41sVcVZyNRHAGsl2JC1sgIAdsktu89GatcFUvriwTk6ts4HNnbn32WB827PkVY2r7GvhOHwuJu9g5N/eZlc8W7J8U/URtMTZWC3NI08jhI6N5vyUjRESCeRYGPYqKamlmdujYSB1nc0eLiB4rPVaa6Ma2YYqZpzkO2/utyaDxcb+4roI95IGqqaTdsLl36Bae1lfUlj2QtjYwue5jXg9TQCXkZk9W4FWIoNqiwTkaHlSOdUO2vcbdrP6j7ynKlU4d4QwWAUKfFuwXm5KIiJdMIiIhCKt9Ymn1VRVbYoeT2TE13PaXG5c8HPaGVmhWQqU1z/tBn0DPxyJyjY18tnC+SUrHuZHdpsrfwaqdLTQyOttPiY42yF3MDjYdVyoVj+ntXTVMkWxCQ080lr82kXaTzuohS/Rr9SpvoIv4bVDNaeGWdFOBvBY7iLub6bXkkZri9uaX2g6VtPjjNiLXXVQazpzKwSMiDC4BxAeCGk2JF3dCspefFdmieJcvRxPJu7Z2Xd5vNN+Nr+KrjcTkUpsmrfKXMkNzqFt0RFct5arSfGfgtM+UWLhYNBvYuJtnbsufBQP8AvSqvmQ/Vf/8AazdaeJc6KAdAL3cTzW/1eagcUZc4NGZJAA6yTYJd7zewXMbRrpWzlkbrAZdVcuiOLzVNPysrWNu4hoYCOaMrm5PTfyWn080nnpZIhCWgOa4m7Q7MEDpUpwqhEMMcQ3MaBxIGZ8Tc+Kj+mWiMlY+NzHsbsNIO1tZ3IOVlY4HDlqtaoZOKXCwkvy8/FQ9usWtuOcz6gVtBVo3VZPf46Lyf+SssLyPF+5V7NbUNxb+/C1z5oiIrVqoiIhCIiIQiIiEIiIhCIiIQiIiEIiIhC8uu9s8T96z6Zy4aQ0nJVlRH8yaQeG2bellwpnrqNRdczobLdUzlvcHxF8MjXsOY8iOkHsKjlO9bSnkSz23yTLDZbXTbRNlQw11I3fnPEN7Xby8AevX7XWono1j8tFLtss5jhaSN3syM6j25mx6L9IJBm2CYw+B+0w5H2mnc4dv5r5pFoVHUtNTQjPfJAMiDvJjH9O49HUqmSYRu5NOH9FWPjxHeR6+9Fra/RiGeM1NBzov8SH5cJ3kW6W/8zG7EwvFHRMMMrBNTk35MmxYfnQu3sd6FanDcQmpZeUhcWPGRHQR0te07x2FTCnxKjr/b2aSpPX8VIew/JJ7ftL2RpAwvGJvvX+1AYX6ZHlwPvkuinwUSc6kk5Zu8xmzZmd5nyuLbrOobg2III3g5HxBWkxnR2emdd7XNsea9t7cWvG4+RWN/bmtiFi9swG4TsbJ9rJ3qs87PDs4iqNwyN3Ee/fNWbhB5zRvvkeB3+igeF1Ia97Wm7Q9wb3Q4gei1smsCtnaWN5KFpFnGFha4jq2nOJHhZc8Kbs2SM8ZidgJzU5ahlg0KW6Tv2oaao+UCYnnryLm38j9ZbnQ/EL7TOsbQ4jf/AC8lHMem2cMjB9qWoBaP3WtNyOzL1C7tEKgiaLtNvMEJYutIE8x+bXc7KxwV9XGM5eJ9CQuScWkorrLwT4Rh8lhd8X6Rvu32h4sLvRQrUvjOzPLTuOUjdtveZk63Fpv7qt5zQRY5grz7VxuwzFcr2hlDm9sRzA8Y3WWlS/EidF1Cz6n4cjZehXoNFwilDmhzTcOAIPWCLg+S5rNWgioLSOodiWLlrDcPkEUZ6mNOztDs9p3ire06xv4LQTSA2eRsM77+aCOAufdVe6mcE26iSpcMom7Le+/fbgz8a0aX4bHTHyCQqviPbEPMq3KWmbGxrGCzWNDWjqDRYegWPi2MQ00RlneGMHSd5PU0DMnsCypZQ1pc4gNaCSTuAAuSfBUDpDjM+LVzWxgkOdsQR7g1vW7qJA2nHs6gqKeDfOJJsBqrp5t0AAMzopbiuuzMimguPnTOtf3G7vrLWM11Vl84qcjsEg9ds/cp9ovq9paNguxss3ypHgHP/wBYOTRwz6ypJNSse3ZexrmnocAR5FWmanabNZcc7qoRTuF3Pt0UE0f1wU8zgyoYadxyDr7Ud+11gW+It2qftcCLjMHcR/JVdrD1aRtidU0bdgsF5Im+yW9Lox0Eby3dbda2fXqh0vdtfApXXFiYSei2bmcLXI6rHsRJBG+PexcNQiOZ7H7uXoVaypTXP+0GfQM/HIrrVKa5/wBoM+gZ+OReUHzei9rvldVbOjX6lTfQRfw2rp0twzl6OVgF3Bu03vN5wtxtbxXdo1+pU30EX8Nq2STkFyQmCwPjwHQiy8+KwdVeJfGwE9UjfRrv6VE9KcM+D1csYFm7W03uu5w8r28Fy0UxLkKyJ5Nm7Wy7uu5pvwvfwSLThcuOpXmmqRi4Gx+iuxEWp0qxLkKSV4yOzst7zuaPK9/BNk2zXZveGNLjwF1U+lGJcvVyybxtWb3W80fdfxWfq/wzla1hI5sQLzxGTftEHwUbVoascN2KZ0pGcrsu6zIfaLkqwYnLkKFhqKoOdzxH35qZqL6X6Xuo3xtbG1+20nMkWsQOgKUKt9avxsHcd+IJiQkNuF0e0JXxQF7DY5fVfW61ZCfiGfXd+SscLz9HvHFegAoxOJvdKbKqZZw/eG9rfdfVF9IdPoKZxYwcrIN4abNaepzs8+wA+C+afaRGmgDIzaWW4BG9rR7Th252HHsVTAEnLMn715JJbILzaO0XQu3UWvE8lLZ9Z1WTzRE0dWy4+ZLlzptZ9UDz2RPHBzT4EG3osjCdV8j2B08nJk/IaNojvEmwPYLrqxzVrJFGXwv5UNFy0t2XWG/ZsSHcMvFQ+JqkcO0Q3eXPqPopbo7ptBVHYzjl+Y43v3HdPDI9ikS8/RyFpBBIINwRkQRuIKufRHHPhVK17vbbzX94dPiCD4qyN+LIrQ2dtAz/AA5O99VpdJNO5aWodFyLHAAFri5wuCOq3XceCwsP1nufKxj4WNa5wBcHE2BNr7l2a08MuyKcDNp2HcDm31B+sq5Vb3OaUhWVlTBOW4stRpp7yXoNFrtHsQ5elik6XMF+8MneoKzKqoEbHPduY0uPAC5+5MX4rpWvDmh40tdQvHdYzoKiSJkTXhhttFxFzYXyA6DceCwP71pP8hn13fkoRUzl73Pdvc4uPEm5+9cHNI3i3HzSpkdzXIP2nUFxLXZX5BXxhVeJ4I5Rue0Ot1EjMeBuFlKH6ssQ26V0Z3xPNu6/nD12lMEy03F11VNLvYmv5hRjTDTA0bo2tYHueHEgkiwFgNw6TfyWjpdZs0kjGNgZtPcGjnu3uIA6O1aDTzEOVrpM8o7Rj3fa+0XLv1dYdylaHEZRNL/H2W+pv7qpL3F1gsF9bPJVbuN1he3BavW9hBir+VA5s7A732AMcPIMPvKGwPV7aydGzV0TtgXli57LbzYc5o4t9QFQgK6ijk3kQHEZJirjwSk881t6eRbOCVaGnlWxgmVrmqprlvoJltsOxF8bg5jrEf8ALEdIUbhnWdDUJZzLplrrKWV2H0mIC77QVPzx7Lz+8On7+0qD4/onUUp/Ss5vQ9ubD49HA2K28dQt3h+k8kY2TaSPcWPzFuoHo+7sVTS+Pu5jl/SscGSd7I81DMJ0vq6UbLH7cf8AlSjbZbqAObRwIWdJpDhlR+s0skDul9M4Fv1HWA8ipDV4HhtVm0upJD1WLL8Nw8NlaPENVlUBtQuinb0Fjg0+TsvtFTD4nG57J9PwoFkoFh2h6/ldcVJhHyK57B818DyfMABZAxfCafMSTVbhuY1hiYT+8XAG3nwKitbodWsPOpp/BjnDzbcLtwfRSpc7aME2W4cm/f1nJKz09LCwykk9b3KUwBpvuxfr9CbLa1+Ly1kwkkAaGjZjjb7MbeodZ6z026AABLdCqQunafkxguJ8LD1+5YOF6EVBG1IBAwZl0hGQ4A/fZWFguGRQxARZg2Jd0vv0nsWBEx73Y3CwWhBG+R+J2QWcwZLkiJ9aiKqtdWC5w1TR/wCt/q5hP2h5K1VqNLcG+FUU0PynNuzvt5zPUAeKvp5N3IHKioj3kZatPqtxrl8PY0m74TyZ4DNn2SB7pUvVKaoMY5KtdA7ITttY/wCYy7h6bY8ldE0oa0ucbNaCST0AC5Pkp1ceCUgcc1ClkxxA8slUuunG9qWKmacoxyj+87JoPBtz76negOCfBaCJhFnuHKP7z87HgLDwVT4NCcUxjacLtfIZHA9ETMw0+Aa3xV9K6q+HG2EeZVVN8SR0vQKKaz8QMWGTWyMmzH4PPO+yHeahepXCw6eecj4toa3sLySSO2zbe8pJrkH/AOc3smZ+F4Wu1IuHI1I6eUZ5bJt9xUmdmkcRxP8ASi/tVTQeA/tWYiIs1aK+OFxmvO9az4BijtjIQVF29wODgD7hsvRK8+6ynA4pU262+fJMWls/Nzm8CFn1+TWu43XoEFUrrn/aDPoGfjkVz045jb9Q+5Uxrn/aDPoGfjkVdB87oVKu+V1Vs6NfqVN9BF/Datktbo1+pU30EX8Nq2STf3inGd0KvtaeGfFTgdcbvVzP6vRV6rv0mwz4RSSx/KLbt7zec31FvFUgk5RYrlNrw4J8Y0cP5V36MYly9JFJ0ltnd5vNd6i/ionrUxLKKAdN3u8Oa3+ryX3VZiXNlgJ3EPbwPNd67PmoppfiXL1krgbtDtlvdZzcuJufFTc7sJyqq8VC08XZemvvxWphiLnBrRcuIAHaTYK98MoRDDHG3cxobxsMz4nPxVV6vsN5Wta4+zEC88Rk37RB8Fbq9iGV1PYsNmOkPHL09/wirfWr8bB3HfiCshVvrV+Ng7jvxBSl7qb2r/jO6fVQaPeOK9ABef4944r0AFCHikdh6SdPuqj1h1hfXPHRG1rR5bR9XFYmh0sLKtj53BrGXdd17bQHN3dpv4LjpkP+/n7/APILW0lFJK7ZjY57rXswFxt12HFVE9q6yZZHCqc+1yHHLyKuH+2lF/ns+1+Sf20ov89n2vyVVf2aq/8Ax5/9N/5J/Zqr/wDHn/03/krN47ktP/lKr/z/AIK6sc5P4TLyRBjLyWkbrE3y87KW6qqu0s0fQ5ocOLTY+jvRRb+zVX/483+m/wDJSfV7hFRFVl0kMjGmNwu9jmje0jMjsUGXxXSVEJBVNfhIz5c1OdIcN5ellj6XNOz3hm31AVHEL0EqY0zwzkK2VoFmuO23g/PLgbjwVko4rQ21Dk2UeR+33Uw1W4jtQyRHex20O6//AHB81s9YNfydC8dMhDB45u+yD5qC6vsQ5KtYDukBYeJzb9oDzW21qV95Ioh8lpeeLjYejT5oDuwiKqts88x2fX8FQygpDLKyMb3ua3zNlItYuFiGqaWizXsbbiwbBHkG+a+auKDlK0OO6Jpd4nmt+8nwUo1n4ft0rJAM4n591+R+0GqAb2CUlDS4qJ8nG9x0/wBlRrVriHJ1mwd0rSPebzh6Bw8VaFdVCKJ8h3Ma5x90E/yVF4dWGKWOQb2Oa7yN7K0NYOKBtBzT8cWgd32yfIW8VON1mlObNqsFM+/7c/X8qqppS5xc7MuJJ4k3PqrN1YYdsUz5SM5XZd1mQ+0XKsGtJIAzJ3DtV7YRQCGCOIfIYAe02zPiblRiFzdL7HixzGQ8B/J9lZipLWhoYaaY1ETf0EpzA3RyHMjsa7ePEdSu1dFbRMmjdHK0PY8Wc07iP+dK0aecwvvw4ro54RK23ovMLH2WbDOt5pvoFLQv2m3fTuPNf0tvubLbce3ceOSizX2XQNc2RuJqwHNdG7C5buGdZsVQtBFULMjqFBzVNrlvY6ld7alaRlSu5tSqixWh63AqVzixFzDdjnNPW0lv3LTipXw1KjgXuNSVmmNW3dM73g134gVxm08rD/jW4NjH9KjDqlc6GlknlbFE0ue45AepJ6AOkrzcs1IClvn6AlSLAYp8RqWslke+NvOk2nEgNB3AbgScvPqVugLUaMaOso4AxubznI/5zvyG4D81uFlTyh7uzoNFqQRljc9SiIiXV6IiIQqH03onUGLGSPIF7Z4/F1yOG2HDgrA1jaTtbhQdGc6oNazuOG08/Vy95YuuTBOUpWTtHOhdZ30b7A+TtnzKqubEpqhlNT7+SuyMdZkffPxIHABbUTRO1jz+3XoseRxgc9g/dorM1L4Jswy1LhnIdhncbm4ji7L3FZSwMCwptNTRQt3RsDb9Z+UfE3Pis9Zc8m8kLlpwx7tgao5rBwo1GHTsaLua0PbxYQ7LtIBHiq41O40Iqx8LjYTtAb32XLR4tLvRXUqO1gaFyUM5qIARA5201zb3hfe4aSNwv7J8N4zbpHNex0LuOiVqmlj2zN4aq8UVbaL634XMDK28cgy5RrS5ju1wbm08ARw3KSTayMNa2/wlh7Gh7j5Bt0q6nlabFpTDaiNwuHBSCqqWxsc952WsaXOJ6ABcnyXnygY7EMUGR/Tz7RHUza23eTAfJbvTrWQ6tHIU7XMhJF7+3Kb5Agbm36MycuCl2q/Qd1Kw1E7bTSCzWHfGw2PO6nOsLjoAA609G39LGXv7x0CTkd+pkDW6DVT9Uprn/aDPoGfjkV1qlNc/7QZ9Az8ciooPm9FdXfK6q2dGv1Km+gi/htWyWt0a/Uqb6CL+G1bJJv7xTbO6EVK6X4ZyFZK0CzSdtvdfnlwNx4K6lAtaeGXZFOB7J2HcDm31B+sqJRcLL2tDvIMQ1bmoRgmLuppeUZv2Xt+s0geRsfBYCLnBCXua1ou5xAA7SbD1Sy5PE4gN95qztWOG7FM6UjOV2XdZcD7W0pksbDqIQwxxt3MaG+QtfxWSnGiwsu7potzE1nIIq31q/Gwdx34grIVb61fjYO478QUZe6k9q/4zun1UGj3jivQAXn+PeOK9ABQh4pHYeknT7qqtZWHllZylubK0G/7zRskeQb5rT6MYv8Gqo5D7INnd12R8t/grX0n0fbVwFhyeM2O6ndvYdx/2VO4jhskEhjlaWuHQekdbT0jtCi8FrrpTaED6eo3zdCbjzV6wTNe0OYQ5rhcEZgjsXZZUdhWkVRTfEyOaPmmzm/VdceIW0frEriPbaO0MZf1BUxKOK0WbZiLe2CCrZmmaxpc4hrRvLiABxJXChrWTMEkbg5hvYi+diQbX7QVR9fi005vLI9/VtHIcBuHgrX0C/Z8Pv/xHL1smI2V1JtH9TKWNbYAX8dQpAoJrSwy8cU4GbTsO4Ozb5EH6yna1+P4by9NLF0uabd4Zt9QFNwuLJurh30LmeGXmqQp5yx7Xt3tIcOINx9yz9JMV+E1Uko9lxGz3QAB9y1pFt6+JO64jG4NLOF7+n+1Z2q6g2aeSU75H2HdYP/ou8lKMaoOXp5YvnsIHetzfWy69HqDkKWGPpawX7xzd6krYpxos2y7amgDKdsZ5Z9dV59IW2xjHDNBTRn/BYQeO1YfYa3zK5aYYfyNbM0bi7abwfzsuBJHgtMlNMlxjsUJfH0PQrfaEYdy1dECMmHbdwZmPtbKuVQLVXh1mSzEe0QxvAc53qW+SnqYiFmrqdkxYKfFzzRERWrVXXPA17S17Q5rhYtcAQQd4IO8KrtLNUBuZKE9phcf4Tj9zvPoVqoropnxG7SqpYWSizgvL9XRSQvLJWOjeN7XgtPkejtXBky9L4lg8FQ3ZniZI3qeAbd07we0KGYnqbpHkmF8sJ6riRvk7nfaWpHtBju+LLLfQPHcN1UTKldralbfSLQn4K4jltu37mz/WVooKMudbatn1dnFOtc1wuEm5rmmxWSKlDUqY6OarBUN23VJaOpsYv5l/8lOcH1a0NOQeTMrh8qY7fk2wb6JWSriZlqU1HSyvz0CrHR3RGqrSDG3Yi6ZX3Dfd6Xnh4kK39GtFYaKPZjF3n25He078m9g9d63AFty+rMmqXS5aBaUNM2LPUoiIlUyiIiEIiIhCx6+hZNE+KQXZI0tcN2RFsj0FR3DNWdDBMyVjH7bDdu09zhfoNj1KVIptkc0WBsoOY1xuQiIigpouMkYcC1wBBFiCLgg7wQd4XJEIULxXVLQTOLmh8JP+U4bP1XAgcBZayPUnT351RMR1ARj1sVY6JgVUoFg5UGmiJuWqPYBoHR0ZDoo7yD/EkO24d2+TfdAUhRFS57nG7jdWtaGizRZFHtINBKSslEs7Xl4aG817mjZBJGQ7XFSFENe5hu02Q5ocLOF100dK2KNkbfZY1rW3zyaABc8Au5EUVJFi4lhzJ4nRSC7HWvY2ORBFjxCykQvCA4WOii/93FF81/13LvodBKSKRsjGu2mG4u9xFxuyUhRRwN5JcUkANwweiIiKSZRanGtF4KpzTMHEtBAs4tyOfQtsi8IB1UHsa8YXC4UXGrii+a/67lKERAAGijHDHFfA0DyRYuIYXFO3ZmY14/eG7uneDwWUi9VjmhwsRdQ+q1YUrjdjpWdgIcPtC/qsdmqqHpmlPAMH8ipwihu28kmdn0xN8AUcw/QCjiN9gyEdMp2h9XJvopExgAAAAA3AZW4L6ikABomI4Y4hZgAREReq1Rup1f0b3ueWvu4lxs9wFybmw6Fxi1d0TXAhr8iDm9xGRvmpMijgbyS36SC98A9EREUkytNjOiVPVPD5WuLg3Zu1xbkCSL24lYH93FF81/13KUIoloPBLupYXnE5gJ8liYXhkdPE2KIWa29rm5zJJuenMrLRFJXtaGiw0X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data:image/jpeg;base64,/9j/4AAQSkZJRgABAQAAAQABAAD/2wCEAAkGBhISEBQUEhQUFBQVFxgaFxYUGBQVGhcWGBYXFhcaEhgXHCYeGhojGRYXIi8gIycpLCwtFx4xNTAqNSYrLCkBCQoKDgwOGg8PGi0hHyUpLCwqMC0pLSwsLDAqLCwpMiwsKSksKSwsKSkvLCwvKSwsKSwsLCwsLCksLCwsKjQsLP/AABEIAG0B0AMBIgACEQEDEQH/xAAcAAEAAgIDAQAAAAAAAAAAAAAABgcEBQIDCAH/xABJEAABAwICBQkCCgcHBQEAAAABAAIDBBEFIQYHEjFxEyJBUWFygZGhMoIUM0JSc5KisbLRIzQ1YrPBwhYXQ1OT4fAVJFRj0iX/xAAaAQACAwEBAAAAAAAAAAAAAAAABAIDBQYB/8QANREAAQMCAwUGBQQCAwAAAAAAAQACAwQREiExBRNBUYEiMmFxkfAjM7HB4RRCodE08RVSU//aAAwDAQACEQMRAD8AvFEXwlCF9WuxPHYoMnm7uhrcz49Q4rEk0ridBPLFz2wnYDvkvksMm9YBc3PtNlXrqxz3Fzjdzjck9JS9RKYjh4pKoqhHYN1Kmb9M3E82NoH7xJ+6y5x6WSdLWeFx/NRvCsPlnJ5MZD2nOya3iVtWYTCMnVTb/uNLh53VDHyuzVDZZTnf6Bb2n0mafaaRwN/yWzp65j/ZcD2bj5FRVuCg/F1EbuxwLP5n7lwmpJ4s3sNvnN5w9N3irw941CZbK8a5+/BTRFGaDSBwyJ2h27/Arf0tY2Qc0+HSFa14cr2yBy70RFNWIiIhCIiIQiIiEIiIhCIiIQiIiEIiIhCIiIQiIiEIiIhCIiIQiIiEIiIhCIiIQiIiEIiIhCIiIQiIiEIiIhCIiIQiIiEIiIhCIiIQiq3WNpuXvdSQOsxuUzx8o9LAfmjp6zluBvK9YWkvwOkJYbSynYj6wSOc73R6lqpKnatKjgv8R3RZ1ZPb4beqsGmGzgTLfKnO15u/JqjVbirYm3OZ6B1/7KSYA7lcIq4flQnlR3RZxt9R3mqxq6kyOJPh2DoSZ2eaiscX90a+Pgs+fVp8ArZxmsMMMFMDb9E18tstqR+Zv2Cx9OpYMFUuvSqfbFLUD2Zqdn1m+0PDaC12EVQkq4IL/GPAd2NzJ8SAQOKU3bnSFjRp/FktK5zqgsHkPLgpJDWraUOMlvsu8N48ltBiAYNlgDGjcGgALHmlik+Mja794c131motZaTGYNHZrk+KCfM/opPns3E/vN/5xWHK2WncNvd8l7dx4HoPYUkw1w50DjIBvYcnjh0O8M124fjALSx4DmnJzXf77ioloKYDv+3qtzhuMh9g7J3Qeg8epbS6htdQGIcpES6E7+ks7Hdnb59a2uD4yHANce67+RUmvINnJlknBy3qL4CvqtV6IiIQiIiEIiIhCIiIQiIiEIiIhCIiIQiIiEIiIhCIiIQiIiEIiIhCIiIQiIiEIiIhCIiIQiIiEIiIhCIiIQiIiEIiIhCIiIQqS1rYuZsQMYPNgaGjvOAe8+rR7qjdMF14xV8rVzyfPlkd4F5t6WXbTFdIxmCMN8Fzr3Y3l3ipdoRiggqWl3sSDYffdZ24ngbeF1FNMNHzR1kkVuZfajPXG7Nvlm09rStlTKVYth3/AFSgGznV0o5vXJH0jtJsPeH7yoxbuTFwOR+xV+HeR4eIzH3C02ic3wzD5KPfNTkywDpcw+2weJP1h1KG0mJPiqGTN9tj2vF+tpBAPZlZMLxKSmnZLGdl8brj7iHDqIuCO1SjS3CI6mL/AKjRj9G8/wDcRDMwy/KJ/dJN79t9xykImRzF9u9l780vhxjGO8Pp+FM6zEGuDJozeKZu2w9V/aae1rrghYrcRUL0S0hEQdT1F/g8huHDMwybuUaOkfOb0j13GIxyQPDX2IcLse03ZI3ocx3SFhVcDoH+HBVzSEdsafT3wUopsQzGazp4G1GYsyboduD+yTt6nKIUdat9Q1KWBVsFRfJZmF4u5ji14sRk9jvUFccUoxCRLFnC8/Ud809nV5dV+WN0vKRcs342IXd+/GN9+1u/hdccCxNj2mOTOOQWcOq+4j/n3IIvktAOt2TodFIMCxXlG7JPOG49Y/NbgFV1E59NUOjcecw809bd7T4j+YU8oqsSMa4fK9D0hexvvkdU5E+/ZOoWSvhX1FcrlU41sVcVZyNRHAGsl2JC1sgIAdsktu89GatcFUvriwTk6ts4HNnbn32WB827PkVY2r7GvhOHwuJu9g5N/eZlc8W7J8U/URtMTZWC3NI08jhI6N5vyUjRESCeRYGPYqKamlmdujYSB1nc0eLiB4rPVaa6Ma2YYqZpzkO2/utyaDxcb+4roI95IGqqaTdsLl36Bae1lfUlj2QtjYwue5jXg9TQCXkZk9W4FWIoNqiwTkaHlSOdUO2vcbdrP6j7ynKlU4d4QwWAUKfFuwXm5KIiJdMIiIhCKt9Ymn1VRVbYoeT2TE13PaXG5c8HPaGVmhWQqU1z/tBn0DPxyJyjY18tnC+SUrHuZHdpsrfwaqdLTQyOttPiY42yF3MDjYdVyoVj+ntXTVMkWxCQ080lr82kXaTzuohS/Rr9SpvoIv4bVDNaeGWdFOBvBY7iLub6bXkkZri9uaX2g6VtPjjNiLXXVQazpzKwSMiDC4BxAeCGk2JF3dCspefFdmieJcvRxPJu7Z2Xd5vNN+Nr+KrjcTkUpsmrfKXMkNzqFt0RFct5arSfGfgtM+UWLhYNBvYuJtnbsufBQP8AvSqvmQ/Vf/8AazdaeJc6KAdAL3cTzW/1eagcUZc4NGZJAA6yTYJd7zewXMbRrpWzlkbrAZdVcuiOLzVNPysrWNu4hoYCOaMrm5PTfyWn080nnpZIhCWgOa4m7Q7MEDpUpwqhEMMcQ3MaBxIGZ8Tc+Kj+mWiMlY+NzHsbsNIO1tZ3IOVlY4HDlqtaoZOKXCwkvy8/FQ9usWtuOcz6gVtBVo3VZPf46Lyf+SssLyPF+5V7NbUNxb+/C1z5oiIrVqoiIhCIiIQiIiEIiIhCIiIQiIiEIiIhC8uu9s8T96z6Zy4aQ0nJVlRH8yaQeG2bellwpnrqNRdczobLdUzlvcHxF8MjXsOY8iOkHsKjlO9bSnkSz23yTLDZbXTbRNlQw11I3fnPEN7Xby8AevX7XWono1j8tFLtss5jhaSN3syM6j25mx6L9IJBm2CYw+B+0w5H2mnc4dv5r5pFoVHUtNTQjPfJAMiDvJjH9O49HUqmSYRu5NOH9FWPjxHeR6+9Fra/RiGeM1NBzov8SH5cJ3kW6W/8zG7EwvFHRMMMrBNTk35MmxYfnQu3sd6FanDcQmpZeUhcWPGRHQR0te07x2FTCnxKjr/b2aSpPX8VIew/JJ7ftL2RpAwvGJvvX+1AYX6ZHlwPvkuinwUSc6kk5Zu8xmzZmd5nyuLbrOobg2III3g5HxBWkxnR2emdd7XNsea9t7cWvG4+RWN/bmtiFi9swG4TsbJ9rJ3qs87PDs4iqNwyN3Ee/fNWbhB5zRvvkeB3+igeF1Ia97Wm7Q9wb3Q4gei1smsCtnaWN5KFpFnGFha4jq2nOJHhZc8Kbs2SM8ZidgJzU5ahlg0KW6Tv2oaao+UCYnnryLm38j9ZbnQ/EL7TOsbQ4jf/AC8lHMem2cMjB9qWoBaP3WtNyOzL1C7tEKgiaLtNvMEJYutIE8x+bXc7KxwV9XGM5eJ9CQuScWkorrLwT4Rh8lhd8X6Rvu32h4sLvRQrUvjOzPLTuOUjdtveZk63Fpv7qt5zQRY5grz7VxuwzFcr2hlDm9sRzA8Y3WWlS/EidF1Cz6n4cjZehXoNFwilDmhzTcOAIPWCLg+S5rNWgioLSOodiWLlrDcPkEUZ6mNOztDs9p3ire06xv4LQTSA2eRsM77+aCOAufdVe6mcE26iSpcMom7Le+/fbgz8a0aX4bHTHyCQqviPbEPMq3KWmbGxrGCzWNDWjqDRYegWPi2MQ00RlneGMHSd5PU0DMnsCypZQ1pc4gNaCSTuAAuSfBUDpDjM+LVzWxgkOdsQR7g1vW7qJA2nHs6gqKeDfOJJsBqrp5t0AAMzopbiuuzMimguPnTOtf3G7vrLWM11Vl84qcjsEg9ds/cp9ovq9paNguxss3ypHgHP/wBYOTRwz6ypJNSse3ZexrmnocAR5FWmanabNZcc7qoRTuF3Pt0UE0f1wU8zgyoYadxyDr7Ud+11gW+It2qftcCLjMHcR/JVdrD1aRtidU0bdgsF5Im+yW9Lox0Eby3dbda2fXqh0vdtfApXXFiYSei2bmcLXI6rHsRJBG+PexcNQiOZ7H7uXoVaypTXP+0GfQM/HIrrVKa5/wBoM+gZ+OReUHzei9rvldVbOjX6lTfQRfw2rp0twzl6OVgF3Bu03vN5wtxtbxXdo1+pU30EX8Nq2STkFyQmCwPjwHQiy8+KwdVeJfGwE9UjfRrv6VE9KcM+D1csYFm7W03uu5w8r28Fy0UxLkKyJ5Nm7Wy7uu5pvwvfwSLThcuOpXmmqRi4Gx+iuxEWp0qxLkKSV4yOzst7zuaPK9/BNk2zXZveGNLjwF1U+lGJcvVyybxtWb3W80fdfxWfq/wzla1hI5sQLzxGTftEHwUbVoascN2KZ0pGcrsu6zIfaLkqwYnLkKFhqKoOdzxH35qZqL6X6Xuo3xtbG1+20nMkWsQOgKUKt9avxsHcd+IJiQkNuF0e0JXxQF7DY5fVfW61ZCfiGfXd+SscLz9HvHFegAoxOJvdKbKqZZw/eG9rfdfVF9IdPoKZxYwcrIN4abNaepzs8+wA+C+afaRGmgDIzaWW4BG9rR7Th252HHsVTAEnLMn715JJbILzaO0XQu3UWvE8lLZ9Z1WTzRE0dWy4+ZLlzptZ9UDz2RPHBzT4EG3osjCdV8j2B08nJk/IaNojvEmwPYLrqxzVrJFGXwv5UNFy0t2XWG/ZsSHcMvFQ+JqkcO0Q3eXPqPopbo7ptBVHYzjl+Y43v3HdPDI9ikS8/RyFpBBIINwRkQRuIKufRHHPhVK17vbbzX94dPiCD4qyN+LIrQ2dtAz/AA5O99VpdJNO5aWodFyLHAAFri5wuCOq3XceCwsP1nufKxj4WNa5wBcHE2BNr7l2a08MuyKcDNp2HcDm31B+sq5Vb3OaUhWVlTBOW4stRpp7yXoNFrtHsQ5elik6XMF+8MneoKzKqoEbHPduY0uPAC5+5MX4rpWvDmh40tdQvHdYzoKiSJkTXhhttFxFzYXyA6DceCwP71pP8hn13fkoRUzl73Pdvc4uPEm5+9cHNI3i3HzSpkdzXIP2nUFxLXZX5BXxhVeJ4I5Rue0Ot1EjMeBuFlKH6ssQ26V0Z3xPNu6/nD12lMEy03F11VNLvYmv5hRjTDTA0bo2tYHueHEgkiwFgNw6TfyWjpdZs0kjGNgZtPcGjnu3uIA6O1aDTzEOVrpM8o7Rj3fa+0XLv1dYdylaHEZRNL/H2W+pv7qpL3F1gsF9bPJVbuN1he3BavW9hBir+VA5s7A732AMcPIMPvKGwPV7aydGzV0TtgXli57LbzYc5o4t9QFQgK6ijk3kQHEZJirjwSk881t6eRbOCVaGnlWxgmVrmqprlvoJltsOxF8bg5jrEf8ALEdIUbhnWdDUJZzLplrrKWV2H0mIC77QVPzx7Lz+8On7+0qD4/onUUp/Ss5vQ9ubD49HA2K28dQt3h+k8kY2TaSPcWPzFuoHo+7sVTS+Pu5jl/SscGSd7I81DMJ0vq6UbLH7cf8AlSjbZbqAObRwIWdJpDhlR+s0skDul9M4Fv1HWA8ipDV4HhtVm0upJD1WLL8Nw8NlaPENVlUBtQuinb0Fjg0+TsvtFTD4nG57J9PwoFkoFh2h6/ldcVJhHyK57B818DyfMABZAxfCafMSTVbhuY1hiYT+8XAG3nwKitbodWsPOpp/BjnDzbcLtwfRSpc7aME2W4cm/f1nJKz09LCwykk9b3KUwBpvuxfr9CbLa1+Ly1kwkkAaGjZjjb7MbeodZ6z026AABLdCqQunafkxguJ8LD1+5YOF6EVBG1IBAwZl0hGQ4A/fZWFguGRQxARZg2Jd0vv0nsWBEx73Y3CwWhBG+R+J2QWcwZLkiJ9aiKqtdWC5w1TR/wCt/q5hP2h5K1VqNLcG+FUU0PynNuzvt5zPUAeKvp5N3IHKioj3kZatPqtxrl8PY0m74TyZ4DNn2SB7pUvVKaoMY5KtdA7ITttY/wCYy7h6bY8ldE0oa0ucbNaCST0AC5Pkp1ceCUgcc1ClkxxA8slUuunG9qWKmacoxyj+87JoPBtz76negOCfBaCJhFnuHKP7z87HgLDwVT4NCcUxjacLtfIZHA9ETMw0+Aa3xV9K6q+HG2EeZVVN8SR0vQKKaz8QMWGTWyMmzH4PPO+yHeahepXCw6eecj4toa3sLySSO2zbe8pJrkH/AOc3smZ+F4Wu1IuHI1I6eUZ5bJt9xUmdmkcRxP8ASi/tVTQeA/tWYiIs1aK+OFxmvO9az4BijtjIQVF29wODgD7hsvRK8+6ynA4pU262+fJMWls/Nzm8CFn1+TWu43XoEFUrrn/aDPoGfjkVz045jb9Q+5Uxrn/aDPoGfjkVdB87oVKu+V1Vs6NfqVN9BF/Datktbo1+pU30EX8Nq2STf3inGd0KvtaeGfFTgdcbvVzP6vRV6rv0mwz4RSSx/KLbt7zec31FvFUgk5RYrlNrw4J8Y0cP5V36MYly9JFJ0ltnd5vNd6i/ionrUxLKKAdN3u8Oa3+ryX3VZiXNlgJ3EPbwPNd67PmoppfiXL1krgbtDtlvdZzcuJufFTc7sJyqq8VC08XZemvvxWphiLnBrRcuIAHaTYK98MoRDDHG3cxobxsMz4nPxVV6vsN5Wta4+zEC88Rk37RB8Fbq9iGV1PYsNmOkPHL09/wirfWr8bB3HfiCshVvrV+Ng7jvxBSl7qb2r/jO6fVQaPeOK9ABef4944r0AFCHikdh6SdPuqj1h1hfXPHRG1rR5bR9XFYmh0sLKtj53BrGXdd17bQHN3dpv4LjpkP+/n7/APILW0lFJK7ZjY57rXswFxt12HFVE9q6yZZHCqc+1yHHLyKuH+2lF/ns+1+Sf20ov89n2vyVVf2aq/8Ax5/9N/5J/Zqr/wDHn/03/krN47ktP/lKr/z/AIK6sc5P4TLyRBjLyWkbrE3y87KW6qqu0s0fQ5ocOLTY+jvRRb+zVX/483+m/wDJSfV7hFRFVl0kMjGmNwu9jmje0jMjsUGXxXSVEJBVNfhIz5c1OdIcN5ellj6XNOz3hm31AVHEL0EqY0zwzkK2VoFmuO23g/PLgbjwVko4rQ21Dk2UeR+33Uw1W4jtQyRHex20O6//AHB81s9YNfydC8dMhDB45u+yD5qC6vsQ5KtYDukBYeJzb9oDzW21qV95Ioh8lpeeLjYejT5oDuwiKqts88x2fX8FQygpDLKyMb3ua3zNlItYuFiGqaWizXsbbiwbBHkG+a+auKDlK0OO6Jpd4nmt+8nwUo1n4ft0rJAM4n591+R+0GqAb2CUlDS4qJ8nG9x0/wBlRrVriHJ1mwd0rSPebzh6Bw8VaFdVCKJ8h3Ma5x90E/yVF4dWGKWOQb2Oa7yN7K0NYOKBtBzT8cWgd32yfIW8VON1mlObNqsFM+/7c/X8qqppS5xc7MuJJ4k3PqrN1YYdsUz5SM5XZd1mQ+0XKsGtJIAzJ3DtV7YRQCGCOIfIYAe02zPiblRiFzdL7HixzGQ8B/J9lZipLWhoYaaY1ETf0EpzA3RyHMjsa7ePEdSu1dFbRMmjdHK0PY8Wc07iP+dK0aecwvvw4ro54RK23ovMLH2WbDOt5pvoFLQv2m3fTuPNf0tvubLbce3ceOSizX2XQNc2RuJqwHNdG7C5buGdZsVQtBFULMjqFBzVNrlvY6ld7alaRlSu5tSqixWh63AqVzixFzDdjnNPW0lv3LTipXw1KjgXuNSVmmNW3dM73g134gVxm08rD/jW4NjH9KjDqlc6GlknlbFE0ue45AepJ6AOkrzcs1IClvn6AlSLAYp8RqWslke+NvOk2nEgNB3AbgScvPqVugLUaMaOso4AxubznI/5zvyG4D81uFlTyh7uzoNFqQRljc9SiIiXV6IiIQqH03onUGLGSPIF7Z4/F1yOG2HDgrA1jaTtbhQdGc6oNazuOG08/Vy95YuuTBOUpWTtHOhdZ30b7A+TtnzKqubEpqhlNT7+SuyMdZkffPxIHABbUTRO1jz+3XoseRxgc9g/dorM1L4Jswy1LhnIdhncbm4ji7L3FZSwMCwptNTRQt3RsDb9Z+UfE3Pis9Zc8m8kLlpwx7tgao5rBwo1GHTsaLua0PbxYQ7LtIBHiq41O40Iqx8LjYTtAb32XLR4tLvRXUqO1gaFyUM5qIARA5201zb3hfe4aSNwv7J8N4zbpHNex0LuOiVqmlj2zN4aq8UVbaL634XMDK28cgy5RrS5ju1wbm08ARw3KSTayMNa2/wlh7Gh7j5Bt0q6nlabFpTDaiNwuHBSCqqWxsc952WsaXOJ6ABcnyXnygY7EMUGR/Tz7RHUza23eTAfJbvTrWQ6tHIU7XMhJF7+3Kb5Agbm36MycuCl2q/Qd1Kw1E7bTSCzWHfGw2PO6nOsLjoAA609G39LGXv7x0CTkd+pkDW6DVT9Uprn/aDPoGfjkV1qlNc/7QZ9Az8ciooPm9FdXfK6q2dGv1Km+gi/htWyWt0a/Uqb6CL+G1bJJv7xTbO6EVK6X4ZyFZK0CzSdtvdfnlwNx4K6lAtaeGXZFOB7J2HcDm31B+sqJRcLL2tDvIMQ1bmoRgmLuppeUZv2Xt+s0geRsfBYCLnBCXua1ou5xAA7SbD1Sy5PE4gN95qztWOG7FM6UjOV2XdZcD7W0pksbDqIQwxxt3MaG+QtfxWSnGiwsu7potzE1nIIq31q/Gwdx34grIVb61fjYO478QUZe6k9q/4zun1UGj3jivQAXn+PeOK9ABQh4pHYeknT7qqtZWHllZylubK0G/7zRskeQb5rT6MYv8Gqo5D7INnd12R8t/grX0n0fbVwFhyeM2O6ndvYdx/2VO4jhskEhjlaWuHQekdbT0jtCi8FrrpTaED6eo3zdCbjzV6wTNe0OYQ5rhcEZgjsXZZUdhWkVRTfEyOaPmmzm/VdceIW0frEriPbaO0MZf1BUxKOK0WbZiLe2CCrZmmaxpc4hrRvLiABxJXChrWTMEkbg5hvYi+diQbX7QVR9fi005vLI9/VtHIcBuHgrX0C/Z8Pv/xHL1smI2V1JtH9TKWNbYAX8dQpAoJrSwy8cU4GbTsO4Ozb5EH6yna1+P4by9NLF0uabd4Zt9QFNwuLJurh30LmeGXmqQp5yx7Xt3tIcOINx9yz9JMV+E1Uko9lxGz3QAB9y1pFt6+JO64jG4NLOF7+n+1Z2q6g2aeSU75H2HdYP/ou8lKMaoOXp5YvnsIHetzfWy69HqDkKWGPpawX7xzd6krYpxos2y7amgDKdsZ5Z9dV59IW2xjHDNBTRn/BYQeO1YfYa3zK5aYYfyNbM0bi7abwfzsuBJHgtMlNMlxjsUJfH0PQrfaEYdy1dECMmHbdwZmPtbKuVQLVXh1mSzEe0QxvAc53qW+SnqYiFmrqdkxYKfFzzRERWrVXXPA17S17Q5rhYtcAQQd4IO8KrtLNUBuZKE9phcf4Tj9zvPoVqoropnxG7SqpYWSizgvL9XRSQvLJWOjeN7XgtPkejtXBky9L4lg8FQ3ZniZI3qeAbd07we0KGYnqbpHkmF8sJ6riRvk7nfaWpHtBju+LLLfQPHcN1UTKldralbfSLQn4K4jltu37mz/WVooKMudbatn1dnFOtc1wuEm5rmmxWSKlDUqY6OarBUN23VJaOpsYv5l/8lOcH1a0NOQeTMrh8qY7fk2wb6JWSriZlqU1HSyvz0CrHR3RGqrSDG3Yi6ZX3Dfd6Xnh4kK39GtFYaKPZjF3n25He078m9g9d63AFty+rMmqXS5aBaUNM2LPUoiIlUyiIiEIiIhCx6+hZNE+KQXZI0tcN2RFsj0FR3DNWdDBMyVjH7bDdu09zhfoNj1KVIptkc0WBsoOY1xuQiIigpouMkYcC1wBBFiCLgg7wQd4XJEIULxXVLQTOLmh8JP+U4bP1XAgcBZayPUnT351RMR1ARj1sVY6JgVUoFg5UGmiJuWqPYBoHR0ZDoo7yD/EkO24d2+TfdAUhRFS57nG7jdWtaGizRZFHtINBKSslEs7Xl4aG817mjZBJGQ7XFSFENe5hu02Q5ocLOF100dK2KNkbfZY1rW3zyaABc8Au5EUVJFi4lhzJ4nRSC7HWvY2ORBFjxCykQvCA4WOii/93FF81/13LvodBKSKRsjGu2mG4u9xFxuyUhRRwN5JcUkANwweiIiKSZRanGtF4KpzTMHEtBAs4tyOfQtsi8IB1UHsa8YXC4UXGrii+a/67lKERAAGijHDHFfA0DyRYuIYXFO3ZmY14/eG7uneDwWUi9VjmhwsRdQ+q1YUrjdjpWdgIcPtC/qsdmqqHpmlPAMH8ipwihu28kmdn0xN8AUcw/QCjiN9gyEdMp2h9XJvopExgAAAAA3AZW4L6ikABomI4Y4hZgAREReq1Rup1f0b3ueWvu4lxs9wFybmw6Fxi1d0TXAhr8iDm9xGRvmpMijgbyS36SC98A9EREUkytNjOiVPVPD5WuLg3Zu1xbkCSL24lYH93FF81/13KUIoloPBLupYXnE5gJ8liYXhkdPE2KIWa29rm5zJJuenMrLRFJXtaGiw0X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12" descr="data:image/jpeg;base64,/9j/4AAQSkZJRgABAQAAAQABAAD/2wCEAAkGBhISEBQUEhQUFBQVFxgaFxYUGBQVGhcWGBYXFhcaEhgXHCYeGhojGRYXIi8gIycpLCwtFx4xNTAqNSYrLCkBCQoKDgwOGg8PGi0hHyUpLCwqMC0pLSwsLDAqLCwpMiwsKSksKSwsKSkvLCwvKSwsKSwsLCwsLCksLCwsKjQsLP/AABEIAG0B0AMBIgACEQEDEQH/xAAcAAEAAgIDAQAAAAAAAAAAAAAABgcEBQIDCAH/xABJEAABAwICBQkCCgcHBQEAAAABAAIDBBEFIQYHEjFxEyJBUWFygZGhMoIUM0JSc5KisbLRIzQ1YrPBwhYXQ1OT4fAVJFRj0iX/xAAaAQACAwEBAAAAAAAAAAAAAAAABAIDBQYB/8QANREAAQMCAwUGBQQCAwAAAAAAAQACAwQREiExBRNBUYEiMmFxkfAjM7HB4RRCodE08RVSU//aAAwDAQACEQMRAD8AvFEXwlCF9WuxPHYoMnm7uhrcz49Q4rEk0ridBPLFz2wnYDvkvksMm9YBc3PtNlXrqxz3Fzjdzjck9JS9RKYjh4pKoqhHYN1Kmb9M3E82NoH7xJ+6y5x6WSdLWeFx/NRvCsPlnJ5MZD2nOya3iVtWYTCMnVTb/uNLh53VDHyuzVDZZTnf6Bb2n0mafaaRwN/yWzp65j/ZcD2bj5FRVuCg/F1EbuxwLP5n7lwmpJ4s3sNvnN5w9N3irw941CZbK8a5+/BTRFGaDSBwyJ2h27/Arf0tY2Qc0+HSFa14cr2yBy70RFNWIiIhCIiIQiIiEIiIhCIiIQiIiEIiIhCIiIQiIiEIiIhCIiIQiIiEIiIhCIiIQiIiEIiIhCIiIQiIiEIiIhCIiIQiIiEIiIhCIiIQiq3WNpuXvdSQOsxuUzx8o9LAfmjp6zluBvK9YWkvwOkJYbSynYj6wSOc73R6lqpKnatKjgv8R3RZ1ZPb4beqsGmGzgTLfKnO15u/JqjVbirYm3OZ6B1/7KSYA7lcIq4flQnlR3RZxt9R3mqxq6kyOJPh2DoSZ2eaiscX90a+Pgs+fVp8ArZxmsMMMFMDb9E18tstqR+Zv2Cx9OpYMFUuvSqfbFLUD2Zqdn1m+0PDaC12EVQkq4IL/GPAd2NzJ8SAQOKU3bnSFjRp/FktK5zqgsHkPLgpJDWraUOMlvsu8N48ltBiAYNlgDGjcGgALHmlik+Mja794c131motZaTGYNHZrk+KCfM/opPns3E/vN/5xWHK2WncNvd8l7dx4HoPYUkw1w50DjIBvYcnjh0O8M124fjALSx4DmnJzXf77ioloKYDv+3qtzhuMh9g7J3Qeg8epbS6htdQGIcpES6E7+ks7Hdnb59a2uD4yHANce67+RUmvINnJlknBy3qL4CvqtV6IiIQiIiEIiIhCIiIQiIiEIiIhCIiIQiIiEIiIhCIiIQiIiEIiIhCIiIQiIiEIiIhCIiIQiIiEIiIhCIiIQiIiEIiIhCIiIQqS1rYuZsQMYPNgaGjvOAe8+rR7qjdMF14xV8rVzyfPlkd4F5t6WXbTFdIxmCMN8Fzr3Y3l3ipdoRiggqWl3sSDYffdZ24ngbeF1FNMNHzR1kkVuZfajPXG7Nvlm09rStlTKVYth3/AFSgGznV0o5vXJH0jtJsPeH7yoxbuTFwOR+xV+HeR4eIzH3C02ic3wzD5KPfNTkywDpcw+2weJP1h1KG0mJPiqGTN9tj2vF+tpBAPZlZMLxKSmnZLGdl8brj7iHDqIuCO1SjS3CI6mL/AKjRj9G8/wDcRDMwy/KJ/dJN79t9xykImRzF9u9l780vhxjGO8Pp+FM6zEGuDJozeKZu2w9V/aae1rrghYrcRUL0S0hEQdT1F/g8huHDMwybuUaOkfOb0j13GIxyQPDX2IcLse03ZI3ocx3SFhVcDoH+HBVzSEdsafT3wUopsQzGazp4G1GYsyboduD+yTt6nKIUdat9Q1KWBVsFRfJZmF4u5ji14sRk9jvUFccUoxCRLFnC8/Ud809nV5dV+WN0vKRcs342IXd+/GN9+1u/hdccCxNj2mOTOOQWcOq+4j/n3IIvktAOt2TodFIMCxXlG7JPOG49Y/NbgFV1E59NUOjcecw809bd7T4j+YU8oqsSMa4fK9D0hexvvkdU5E+/ZOoWSvhX1FcrlU41sVcVZyNRHAGsl2JC1sgIAdsktu89GatcFUvriwTk6ts4HNnbn32WB827PkVY2r7GvhOHwuJu9g5N/eZlc8W7J8U/URtMTZWC3NI08jhI6N5vyUjRESCeRYGPYqKamlmdujYSB1nc0eLiB4rPVaa6Ma2YYqZpzkO2/utyaDxcb+4roI95IGqqaTdsLl36Bae1lfUlj2QtjYwue5jXg9TQCXkZk9W4FWIoNqiwTkaHlSOdUO2vcbdrP6j7ynKlU4d4QwWAUKfFuwXm5KIiJdMIiIhCKt9Ymn1VRVbYoeT2TE13PaXG5c8HPaGVmhWQqU1z/tBn0DPxyJyjY18tnC+SUrHuZHdpsrfwaqdLTQyOttPiY42yF3MDjYdVyoVj+ntXTVMkWxCQ080lr82kXaTzuohS/Rr9SpvoIv4bVDNaeGWdFOBvBY7iLub6bXkkZri9uaX2g6VtPjjNiLXXVQazpzKwSMiDC4BxAeCGk2JF3dCspefFdmieJcvRxPJu7Z2Xd5vNN+Nr+KrjcTkUpsmrfKXMkNzqFt0RFct5arSfGfgtM+UWLhYNBvYuJtnbsufBQP8AvSqvmQ/Vf/8AazdaeJc6KAdAL3cTzW/1eagcUZc4NGZJAA6yTYJd7zewXMbRrpWzlkbrAZdVcuiOLzVNPysrWNu4hoYCOaMrm5PTfyWn080nnpZIhCWgOa4m7Q7MEDpUpwqhEMMcQ3MaBxIGZ8Tc+Kj+mWiMlY+NzHsbsNIO1tZ3IOVlY4HDlqtaoZOKXCwkvy8/FQ9usWtuOcz6gVtBVo3VZPf46Lyf+SssLyPF+5V7NbUNxb+/C1z5oiIrVqoiIhCIiIQiIiEIiIhCIiIQiIiEIiIhC8uu9s8T96z6Zy4aQ0nJVlRH8yaQeG2bellwpnrqNRdczobLdUzlvcHxF8MjXsOY8iOkHsKjlO9bSnkSz23yTLDZbXTbRNlQw11I3fnPEN7Xby8AevX7XWono1j8tFLtss5jhaSN3syM6j25mx6L9IJBm2CYw+B+0w5H2mnc4dv5r5pFoVHUtNTQjPfJAMiDvJjH9O49HUqmSYRu5NOH9FWPjxHeR6+9Fra/RiGeM1NBzov8SH5cJ3kW6W/8zG7EwvFHRMMMrBNTk35MmxYfnQu3sd6FanDcQmpZeUhcWPGRHQR0te07x2FTCnxKjr/b2aSpPX8VIew/JJ7ftL2RpAwvGJvvX+1AYX6ZHlwPvkuinwUSc6kk5Zu8xmzZmd5nyuLbrOobg2III3g5HxBWkxnR2emdd7XNsea9t7cWvG4+RWN/bmtiFi9swG4TsbJ9rJ3qs87PDs4iqNwyN3Ee/fNWbhB5zRvvkeB3+igeF1Ia97Wm7Q9wb3Q4gei1smsCtnaWN5KFpFnGFha4jq2nOJHhZc8Kbs2SM8ZidgJzU5ahlg0KW6Tv2oaao+UCYnnryLm38j9ZbnQ/EL7TOsbQ4jf/AC8lHMem2cMjB9qWoBaP3WtNyOzL1C7tEKgiaLtNvMEJYutIE8x+bXc7KxwV9XGM5eJ9CQuScWkorrLwT4Rh8lhd8X6Rvu32h4sLvRQrUvjOzPLTuOUjdtveZk63Fpv7qt5zQRY5grz7VxuwzFcr2hlDm9sRzA8Y3WWlS/EidF1Cz6n4cjZehXoNFwilDmhzTcOAIPWCLg+S5rNWgioLSOodiWLlrDcPkEUZ6mNOztDs9p3ire06xv4LQTSA2eRsM77+aCOAufdVe6mcE26iSpcMom7Le+/fbgz8a0aX4bHTHyCQqviPbEPMq3KWmbGxrGCzWNDWjqDRYegWPi2MQ00RlneGMHSd5PU0DMnsCypZQ1pc4gNaCSTuAAuSfBUDpDjM+LVzWxgkOdsQR7g1vW7qJA2nHs6gqKeDfOJJsBqrp5t0AAMzopbiuuzMimguPnTOtf3G7vrLWM11Vl84qcjsEg9ds/cp9ovq9paNguxss3ypHgHP/wBYOTRwz6ypJNSse3ZexrmnocAR5FWmanabNZcc7qoRTuF3Pt0UE0f1wU8zgyoYadxyDr7Ud+11gW+It2qftcCLjMHcR/JVdrD1aRtidU0bdgsF5Im+yW9Lox0Eby3dbda2fXqh0vdtfApXXFiYSei2bmcLXI6rHsRJBG+PexcNQiOZ7H7uXoVaypTXP+0GfQM/HIrrVKa5/wBoM+gZ+OReUHzei9rvldVbOjX6lTfQRfw2rp0twzl6OVgF3Bu03vN5wtxtbxXdo1+pU30EX8Nq2STkFyQmCwPjwHQiy8+KwdVeJfGwE9UjfRrv6VE9KcM+D1csYFm7W03uu5w8r28Fy0UxLkKyJ5Nm7Wy7uu5pvwvfwSLThcuOpXmmqRi4Gx+iuxEWp0qxLkKSV4yOzst7zuaPK9/BNk2zXZveGNLjwF1U+lGJcvVyybxtWb3W80fdfxWfq/wzla1hI5sQLzxGTftEHwUbVoascN2KZ0pGcrsu6zIfaLkqwYnLkKFhqKoOdzxH35qZqL6X6Xuo3xtbG1+20nMkWsQOgKUKt9avxsHcd+IJiQkNuF0e0JXxQF7DY5fVfW61ZCfiGfXd+SscLz9HvHFegAoxOJvdKbKqZZw/eG9rfdfVF9IdPoKZxYwcrIN4abNaepzs8+wA+C+afaRGmgDIzaWW4BG9rR7Th252HHsVTAEnLMn715JJbILzaO0XQu3UWvE8lLZ9Z1WTzRE0dWy4+ZLlzptZ9UDz2RPHBzT4EG3osjCdV8j2B08nJk/IaNojvEmwPYLrqxzVrJFGXwv5UNFy0t2XWG/ZsSHcMvFQ+JqkcO0Q3eXPqPopbo7ptBVHYzjl+Y43v3HdPDI9ikS8/RyFpBBIINwRkQRuIKufRHHPhVK17vbbzX94dPiCD4qyN+LIrQ2dtAz/AA5O99VpdJNO5aWodFyLHAAFri5wuCOq3XceCwsP1nufKxj4WNa5wBcHE2BNr7l2a08MuyKcDNp2HcDm31B+sq5Vb3OaUhWVlTBOW4stRpp7yXoNFrtHsQ5elik6XMF+8MneoKzKqoEbHPduY0uPAC5+5MX4rpWvDmh40tdQvHdYzoKiSJkTXhhttFxFzYXyA6DceCwP71pP8hn13fkoRUzl73Pdvc4uPEm5+9cHNI3i3HzSpkdzXIP2nUFxLXZX5BXxhVeJ4I5Rue0Ot1EjMeBuFlKH6ssQ26V0Z3xPNu6/nD12lMEy03F11VNLvYmv5hRjTDTA0bo2tYHueHEgkiwFgNw6TfyWjpdZs0kjGNgZtPcGjnu3uIA6O1aDTzEOVrpM8o7Rj3fa+0XLv1dYdylaHEZRNL/H2W+pv7qpL3F1gsF9bPJVbuN1he3BavW9hBir+VA5s7A732AMcPIMPvKGwPV7aydGzV0TtgXli57LbzYc5o4t9QFQgK6ijk3kQHEZJirjwSk881t6eRbOCVaGnlWxgmVrmqprlvoJltsOxF8bg5jrEf8ALEdIUbhnWdDUJZzLplrrKWV2H0mIC77QVPzx7Lz+8On7+0qD4/onUUp/Ss5vQ9ubD49HA2K28dQt3h+k8kY2TaSPcWPzFuoHo+7sVTS+Pu5jl/SscGSd7I81DMJ0vq6UbLH7cf8AlSjbZbqAObRwIWdJpDhlR+s0skDul9M4Fv1HWA8ipDV4HhtVm0upJD1WLL8Nw8NlaPENVlUBtQuinb0Fjg0+TsvtFTD4nG57J9PwoFkoFh2h6/ldcVJhHyK57B818DyfMABZAxfCafMSTVbhuY1hiYT+8XAG3nwKitbodWsPOpp/BjnDzbcLtwfRSpc7aME2W4cm/f1nJKz09LCwykk9b3KUwBpvuxfr9CbLa1+Ly1kwkkAaGjZjjb7MbeodZ6z026AABLdCqQunafkxguJ8LD1+5YOF6EVBG1IBAwZl0hGQ4A/fZWFguGRQxARZg2Jd0vv0nsWBEx73Y3CwWhBG+R+J2QWcwZLkiJ9aiKqtdWC5w1TR/wCt/q5hP2h5K1VqNLcG+FUU0PynNuzvt5zPUAeKvp5N3IHKioj3kZatPqtxrl8PY0m74TyZ4DNn2SB7pUvVKaoMY5KtdA7ITttY/wCYy7h6bY8ldE0oa0ucbNaCST0AC5Pkp1ceCUgcc1ClkxxA8slUuunG9qWKmacoxyj+87JoPBtz76negOCfBaCJhFnuHKP7z87HgLDwVT4NCcUxjacLtfIZHA9ETMw0+Aa3xV9K6q+HG2EeZVVN8SR0vQKKaz8QMWGTWyMmzH4PPO+yHeahepXCw6eecj4toa3sLySSO2zbe8pJrkH/AOc3smZ+F4Wu1IuHI1I6eUZ5bJt9xUmdmkcRxP8ASi/tVTQeA/tWYiIs1aK+OFxmvO9az4BijtjIQVF29wODgD7hsvRK8+6ynA4pU262+fJMWls/Nzm8CFn1+TWu43XoEFUrrn/aDPoGfjkVz045jb9Q+5Uxrn/aDPoGfjkVdB87oVKu+V1Vs6NfqVN9BF/Datktbo1+pU30EX8Nq2STf3inGd0KvtaeGfFTgdcbvVzP6vRV6rv0mwz4RSSx/KLbt7zec31FvFUgk5RYrlNrw4J8Y0cP5V36MYly9JFJ0ltnd5vNd6i/ionrUxLKKAdN3u8Oa3+ryX3VZiXNlgJ3EPbwPNd67PmoppfiXL1krgbtDtlvdZzcuJufFTc7sJyqq8VC08XZemvvxWphiLnBrRcuIAHaTYK98MoRDDHG3cxobxsMz4nPxVV6vsN5Wta4+zEC88Rk37RB8Fbq9iGV1PYsNmOkPHL09/wirfWr8bB3HfiCshVvrV+Ng7jvxBSl7qb2r/jO6fVQaPeOK9ABef4944r0AFCHikdh6SdPuqj1h1hfXPHRG1rR5bR9XFYmh0sLKtj53BrGXdd17bQHN3dpv4LjpkP+/n7/APILW0lFJK7ZjY57rXswFxt12HFVE9q6yZZHCqc+1yHHLyKuH+2lF/ns+1+Sf20ov89n2vyVVf2aq/8Ax5/9N/5J/Zqr/wDHn/03/krN47ktP/lKr/z/AIK6sc5P4TLyRBjLyWkbrE3y87KW6qqu0s0fQ5ocOLTY+jvRRb+zVX/483+m/wDJSfV7hFRFVl0kMjGmNwu9jmje0jMjsUGXxXSVEJBVNfhIz5c1OdIcN5ellj6XNOz3hm31AVHEL0EqY0zwzkK2VoFmuO23g/PLgbjwVko4rQ21Dk2UeR+33Uw1W4jtQyRHex20O6//AHB81s9YNfydC8dMhDB45u+yD5qC6vsQ5KtYDukBYeJzb9oDzW21qV95Ioh8lpeeLjYejT5oDuwiKqts88x2fX8FQygpDLKyMb3ua3zNlItYuFiGqaWizXsbbiwbBHkG+a+auKDlK0OO6Jpd4nmt+8nwUo1n4ft0rJAM4n591+R+0GqAb2CUlDS4qJ8nG9x0/wBlRrVriHJ1mwd0rSPebzh6Bw8VaFdVCKJ8h3Ma5x90E/yVF4dWGKWOQb2Oa7yN7K0NYOKBtBzT8cWgd32yfIW8VON1mlObNqsFM+/7c/X8qqppS5xc7MuJJ4k3PqrN1YYdsUz5SM5XZd1mQ+0XKsGtJIAzJ3DtV7YRQCGCOIfIYAe02zPiblRiFzdL7HixzGQ8B/J9lZipLWhoYaaY1ETf0EpzA3RyHMjsa7ePEdSu1dFbRMmjdHK0PY8Wc07iP+dK0aecwvvw4ro54RK23ovMLH2WbDOt5pvoFLQv2m3fTuPNf0tvubLbce3ceOSizX2XQNc2RuJqwHNdG7C5buGdZsVQtBFULMjqFBzVNrlvY6ld7alaRlSu5tSqixWh63AqVzixFzDdjnNPW0lv3LTipXw1KjgXuNSVmmNW3dM73g134gVxm08rD/jW4NjH9KjDqlc6GlknlbFE0ue45AepJ6AOkrzcs1IClvn6AlSLAYp8RqWslke+NvOk2nEgNB3AbgScvPqVugLUaMaOso4AxubznI/5zvyG4D81uFlTyh7uzoNFqQRljc9SiIiXV6IiIQqH03onUGLGSPIF7Z4/F1yOG2HDgrA1jaTtbhQdGc6oNazuOG08/Vy95YuuTBOUpWTtHOhdZ30b7A+TtnzKqubEpqhlNT7+SuyMdZkffPxIHABbUTRO1jz+3XoseRxgc9g/dorM1L4Jswy1LhnIdhncbm4ji7L3FZSwMCwptNTRQt3RsDb9Z+UfE3Pis9Zc8m8kLlpwx7tgao5rBwo1GHTsaLua0PbxYQ7LtIBHiq41O40Iqx8LjYTtAb32XLR4tLvRXUqO1gaFyUM5qIARA5201zb3hfe4aSNwv7J8N4zbpHNex0LuOiVqmlj2zN4aq8UVbaL634XMDK28cgy5RrS5ju1wbm08ARw3KSTayMNa2/wlh7Gh7j5Bt0q6nlabFpTDaiNwuHBSCqqWxsc952WsaXOJ6ABcnyXnygY7EMUGR/Tz7RHUza23eTAfJbvTrWQ6tHIU7XMhJF7+3Kb5Agbm36MycuCl2q/Qd1Kw1E7bTSCzWHfGw2PO6nOsLjoAA609G39LGXv7x0CTkd+pkDW6DVT9Uprn/aDPoGfjkV1qlNc/7QZ9Az8ciooPm9FdXfK6q2dGv1Km+gi/htWyWt0a/Uqb6CL+G1bJJv7xTbO6EVK6X4ZyFZK0CzSdtvdfnlwNx4K6lAtaeGXZFOB7J2HcDm31B+sqJRcLL2tDvIMQ1bmoRgmLuppeUZv2Xt+s0geRsfBYCLnBCXua1ou5xAA7SbD1Sy5PE4gN95qztWOG7FM6UjOV2XdZcD7W0pksbDqIQwxxt3MaG+QtfxWSnGiwsu7potzE1nIIq31q/Gwdx34grIVb61fjYO478QUZe6k9q/4zun1UGj3jivQAXn+PeOK9ABQh4pHYeknT7qqtZWHllZylubK0G/7zRskeQb5rT6MYv8Gqo5D7INnd12R8t/grX0n0fbVwFhyeM2O6ndvYdx/2VO4jhskEhjlaWuHQekdbT0jtCi8FrrpTaED6eo3zdCbjzV6wTNe0OYQ5rhcEZgjsXZZUdhWkVRTfEyOaPmmzm/VdceIW0frEriPbaO0MZf1BUxKOK0WbZiLe2CCrZmmaxpc4hrRvLiABxJXChrWTMEkbg5hvYi+diQbX7QVR9fi005vLI9/VtHIcBuHgrX0C/Z8Pv/xHL1smI2V1JtH9TKWNbYAX8dQpAoJrSwy8cU4GbTsO4Ozb5EH6yna1+P4by9NLF0uabd4Zt9QFNwuLJurh30LmeGXmqQp5yx7Xt3tIcOINx9yz9JMV+E1Uko9lxGz3QAB9y1pFt6+JO64jG4NLOF7+n+1Z2q6g2aeSU75H2HdYP/ou8lKMaoOXp5YvnsIHetzfWy69HqDkKWGPpawX7xzd6krYpxos2y7amgDKdsZ5Z9dV59IW2xjHDNBTRn/BYQeO1YfYa3zK5aYYfyNbM0bi7abwfzsuBJHgtMlNMlxjsUJfH0PQrfaEYdy1dECMmHbdwZmPtbKuVQLVXh1mSzEe0QxvAc53qW+SnqYiFmrqdkxYKfFzzRERWrVXXPA17S17Q5rhYtcAQQd4IO8KrtLNUBuZKE9phcf4Tj9zvPoVqoropnxG7SqpYWSizgvL9XRSQvLJWOjeN7XgtPkejtXBky9L4lg8FQ3ZniZI3qeAbd07we0KGYnqbpHkmF8sJ6riRvk7nfaWpHtBju+LLLfQPHcN1UTKldralbfSLQn4K4jltu37mz/WVooKMudbatn1dnFOtc1wuEm5rmmxWSKlDUqY6OarBUN23VJaOpsYv5l/8lOcH1a0NOQeTMrh8qY7fk2wb6JWSriZlqU1HSyvz0CrHR3RGqrSDG3Yi6ZX3Dfd6Xnh4kK39GtFYaKPZjF3n25He078m9g9d63AFty+rMmqXS5aBaUNM2LPUoiIlUyiIiEIiIhCx6+hZNE+KQXZI0tcN2RFsj0FR3DNWdDBMyVjH7bDdu09zhfoNj1KVIptkc0WBsoOY1xuQiIigpouMkYcC1wBBFiCLgg7wQd4XJEIULxXVLQTOLmh8JP+U4bP1XAgcBZayPUnT351RMR1ARj1sVY6JgVUoFg5UGmiJuWqPYBoHR0ZDoo7yD/EkO24d2+TfdAUhRFS57nG7jdWtaGizRZFHtINBKSslEs7Xl4aG817mjZBJGQ7XFSFENe5hu02Q5ocLOF100dK2KNkbfZY1rW3zyaABc8Au5EUVJFi4lhzJ4nRSC7HWvY2ORBFjxCykQvCA4WOii/93FF81/13LvodBKSKRsjGu2mG4u9xFxuyUhRRwN5JcUkANwweiIiKSZRanGtF4KpzTMHEtBAs4tyOfQtsi8IB1UHsa8YXC4UXGrii+a/67lKERAAGijHDHFfA0DyRYuIYXFO3ZmY14/eG7uneDwWUi9VjmhwsRdQ+q1YUrjdjpWdgIcPtC/qsdmqqHpmlPAMH8ipwihu28kmdn0xN8AUcw/QCjiN9gyEdMp2h9XJvopExgAAAAA3AZW4L6ikABomI4Y4hZgAREReq1Rup1f0b3ueWvu4lxs9wFybmw6Fxi1d0TXAhr8iDm9xGRvmpMijgbyS36SC98A9EREUkytNjOiVPVPD5WuLg3Zu1xbkCSL24lYH93FF81/13KUIoloPBLupYXnE5gJ8liYXhkdPE2KIWa29rm5zJJuenMrLRFJXtaGiw0X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86" name="Picture 14" descr="File:GIMIAS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081" y="5723583"/>
            <a:ext cx="3603919" cy="114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10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en-GB" dirty="0" smtClean="0"/>
              <a:t>ITK-SNAP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7" y="332657"/>
            <a:ext cx="1519825" cy="1711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148" y="983092"/>
            <a:ext cx="1490870" cy="25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239" y="983092"/>
            <a:ext cx="1516993" cy="2502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159612"/>
            <a:ext cx="2736304" cy="2005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950" y="983092"/>
            <a:ext cx="1573378" cy="250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430" y="3717032"/>
            <a:ext cx="2439187" cy="1640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135664"/>
            <a:ext cx="2123728" cy="2144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164288" y="1340768"/>
            <a:ext cx="1641473" cy="1603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ight Arrow 11"/>
          <p:cNvSpPr/>
          <p:nvPr/>
        </p:nvSpPr>
        <p:spPr>
          <a:xfrm rot="1512402">
            <a:off x="1707114" y="1491437"/>
            <a:ext cx="328770" cy="42262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Arrow 23"/>
          <p:cNvSpPr/>
          <p:nvPr/>
        </p:nvSpPr>
        <p:spPr>
          <a:xfrm>
            <a:off x="6761177" y="1832780"/>
            <a:ext cx="328770" cy="42262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ight Arrow 24"/>
          <p:cNvSpPr/>
          <p:nvPr/>
        </p:nvSpPr>
        <p:spPr>
          <a:xfrm rot="5400000">
            <a:off x="7807817" y="3066320"/>
            <a:ext cx="328770" cy="42262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Arrow 25"/>
          <p:cNvSpPr/>
          <p:nvPr/>
        </p:nvSpPr>
        <p:spPr>
          <a:xfrm rot="8914714">
            <a:off x="6131095" y="4490437"/>
            <a:ext cx="328770" cy="42262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ight Arrow 26"/>
          <p:cNvSpPr/>
          <p:nvPr/>
        </p:nvSpPr>
        <p:spPr>
          <a:xfrm rot="10800000">
            <a:off x="2497817" y="4865329"/>
            <a:ext cx="328770" cy="42262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61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Recap on work done by</a:t>
            </a:r>
            <a:br>
              <a:rPr lang="en-GB" dirty="0" smtClean="0"/>
            </a:br>
            <a:r>
              <a:rPr lang="en-GB" dirty="0" err="1" smtClean="0"/>
              <a:t>Jenni</a:t>
            </a:r>
            <a:r>
              <a:rPr lang="en-GB" dirty="0" smtClean="0"/>
              <a:t>, Henrik and Sara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124943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ITK-SNAP determined as suitable tool for semi-automated segmentation</a:t>
            </a:r>
          </a:p>
          <a:p>
            <a:r>
              <a:rPr lang="en-GB" dirty="0" smtClean="0"/>
              <a:t>Determined how to accurately calculate volume </a:t>
            </a:r>
          </a:p>
          <a:p>
            <a:r>
              <a:rPr lang="en-GB" dirty="0" smtClean="0"/>
              <a:t>Showed segmentation of µCT compared favourably to MRI</a:t>
            </a:r>
          </a:p>
          <a:p>
            <a:r>
              <a:rPr lang="en-GB" dirty="0" smtClean="0"/>
              <a:t>Ideal preparation (image quality VS embryo shrinkage) of embryos developed for liver segmentation</a:t>
            </a:r>
          </a:p>
          <a:p>
            <a:pPr lvl="1"/>
            <a:r>
              <a:rPr lang="en-GB" dirty="0"/>
              <a:t>50% </a:t>
            </a:r>
            <a:r>
              <a:rPr lang="en-GB" dirty="0" err="1"/>
              <a:t>Lugols</a:t>
            </a:r>
            <a:r>
              <a:rPr lang="en-GB" dirty="0"/>
              <a:t> 29 hours</a:t>
            </a:r>
          </a:p>
          <a:p>
            <a:pPr lvl="1"/>
            <a:r>
              <a:rPr lang="en-GB" dirty="0" smtClean="0"/>
              <a:t>100</a:t>
            </a:r>
            <a:r>
              <a:rPr lang="en-GB" dirty="0"/>
              <a:t>% </a:t>
            </a:r>
            <a:r>
              <a:rPr lang="en-GB" dirty="0" err="1"/>
              <a:t>Lugols</a:t>
            </a:r>
            <a:r>
              <a:rPr lang="en-GB" dirty="0"/>
              <a:t> 21 </a:t>
            </a:r>
            <a:r>
              <a:rPr lang="en-GB" dirty="0" smtClean="0"/>
              <a:t>hours</a:t>
            </a:r>
          </a:p>
          <a:p>
            <a:pPr lvl="1"/>
            <a:r>
              <a:rPr lang="en-GB" dirty="0" smtClean="0"/>
              <a:t>100</a:t>
            </a:r>
            <a:r>
              <a:rPr lang="en-GB" dirty="0"/>
              <a:t>% </a:t>
            </a:r>
            <a:r>
              <a:rPr lang="en-GB" dirty="0" err="1"/>
              <a:t>Lugols</a:t>
            </a:r>
            <a:r>
              <a:rPr lang="en-GB" dirty="0"/>
              <a:t> 29 hours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8" t="12529" r="72170" b="22539"/>
          <a:stretch/>
        </p:blipFill>
        <p:spPr bwMode="auto">
          <a:xfrm>
            <a:off x="4644008" y="3645024"/>
            <a:ext cx="2448272" cy="2362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02081" y="6002950"/>
            <a:ext cx="2332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GB" dirty="0" smtClean="0"/>
              <a:t>Segmentation in ITK-SNAP</a:t>
            </a:r>
            <a:endParaRPr lang="en-GB" dirty="0"/>
          </a:p>
          <a:p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6" t="8657"/>
          <a:stretch/>
        </p:blipFill>
        <p:spPr>
          <a:xfrm>
            <a:off x="611560" y="4365104"/>
            <a:ext cx="1290517" cy="9577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2" t="8639" r="2871"/>
          <a:stretch/>
        </p:blipFill>
        <p:spPr>
          <a:xfrm>
            <a:off x="611561" y="5373804"/>
            <a:ext cx="1290516" cy="958388"/>
          </a:xfrm>
          <a:prstGeom prst="rect">
            <a:avLst/>
          </a:prstGeom>
        </p:spPr>
      </p:pic>
      <p:cxnSp>
        <p:nvCxnSpPr>
          <p:cNvPr id="16" name="Curved Connector 15"/>
          <p:cNvCxnSpPr>
            <a:endCxn id="11" idx="1"/>
          </p:cNvCxnSpPr>
          <p:nvPr/>
        </p:nvCxnSpPr>
        <p:spPr>
          <a:xfrm rot="5400000">
            <a:off x="-168390" y="4713008"/>
            <a:ext cx="1919942" cy="360039"/>
          </a:xfrm>
          <a:prstGeom prst="curvedConnector4">
            <a:avLst>
              <a:gd name="adj1" fmla="val 37521"/>
              <a:gd name="adj2" fmla="val 163493"/>
            </a:avLst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10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7478"/>
            <a:ext cx="8229600" cy="1143000"/>
          </a:xfrm>
        </p:spPr>
        <p:txBody>
          <a:bodyPr/>
          <a:lstStyle/>
          <a:p>
            <a:r>
              <a:rPr lang="en-GB" dirty="0" smtClean="0"/>
              <a:t>Problematic areas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5400"/>
            <a:ext cx="8229600" cy="2692896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When using current methods for semi-automated segmentation there will always be problematic areas where the contrast between organs is not well enough defined</a:t>
            </a:r>
          </a:p>
          <a:p>
            <a:r>
              <a:rPr lang="en-GB" dirty="0" smtClean="0"/>
              <a:t>All methods/tools normally have the caveat that some form of manual clean up of the image is required. 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720" y="3488432"/>
            <a:ext cx="2931418" cy="2315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306" y="3513233"/>
            <a:ext cx="2143150" cy="231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462565"/>
            <a:ext cx="3188324" cy="276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85720" y="5853344"/>
            <a:ext cx="326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Segmenting from ITK-SNAP 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5632" y="5949280"/>
            <a:ext cx="3263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Image from </a:t>
            </a:r>
            <a:r>
              <a:rPr lang="en-GB" dirty="0" err="1" smtClean="0"/>
              <a:t>Eurexpress</a:t>
            </a:r>
            <a:r>
              <a:rPr lang="en-GB" dirty="0" smtClean="0"/>
              <a:t> Atlas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060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Problematic areas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41024"/>
            <a:ext cx="2486025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635896" y="1916832"/>
            <a:ext cx="5400600" cy="2880320"/>
          </a:xfrm>
        </p:spPr>
        <p:txBody>
          <a:bodyPr>
            <a:normAutofit/>
          </a:bodyPr>
          <a:lstStyle/>
          <a:p>
            <a:r>
              <a:rPr lang="en-GB" dirty="0" smtClean="0"/>
              <a:t>Problem is not unique to ITK-SNAP</a:t>
            </a:r>
          </a:p>
          <a:p>
            <a:r>
              <a:rPr lang="en-GB" dirty="0" smtClean="0"/>
              <a:t>Similar problematic areas emerge when using other segmentation techniques </a:t>
            </a:r>
            <a:endParaRPr lang="en-GB" dirty="0" smtClean="0"/>
          </a:p>
          <a:p>
            <a:endParaRPr lang="en-GB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968922" y="5756983"/>
            <a:ext cx="2488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Robust Statistical </a:t>
            </a:r>
            <a:r>
              <a:rPr lang="en-GB" dirty="0" err="1" smtClean="0"/>
              <a:t>Segmentor</a:t>
            </a:r>
            <a:r>
              <a:rPr lang="en-GB" dirty="0" smtClean="0"/>
              <a:t> (3D Slicer)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1461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212056"/>
            <a:ext cx="8229600" cy="1143000"/>
          </a:xfrm>
        </p:spPr>
        <p:txBody>
          <a:bodyPr/>
          <a:lstStyle/>
          <a:p>
            <a:r>
              <a:rPr lang="en-GB" dirty="0" smtClean="0"/>
              <a:t>16-bit or 8-bit grey scale?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400" y="1268761"/>
            <a:ext cx="8229600" cy="2232248"/>
          </a:xfrm>
        </p:spPr>
        <p:txBody>
          <a:bodyPr>
            <a:normAutofit/>
          </a:bodyPr>
          <a:lstStyle/>
          <a:p>
            <a:r>
              <a:rPr lang="en-GB" dirty="0" smtClean="0"/>
              <a:t>The CT-Scan produces images from a 12-Bit camera</a:t>
            </a:r>
          </a:p>
          <a:p>
            <a:r>
              <a:rPr lang="en-GB" dirty="0" smtClean="0"/>
              <a:t>The reconstructed images, slices, can then be saved as either 8-Bit or 16-Bit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5536" y="486916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1259632" y="3411659"/>
            <a:ext cx="6840760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GB" sz="2400" dirty="0" smtClean="0"/>
              <a:t>8 bit =</a:t>
            </a:r>
            <a:r>
              <a:rPr lang="en-GB" sz="2400" b="1" i="1" dirty="0" smtClean="0"/>
              <a:t> </a:t>
            </a:r>
            <a:r>
              <a:rPr lang="en-GB" sz="2400" dirty="0" smtClean="0"/>
              <a:t>2</a:t>
            </a:r>
            <a:r>
              <a:rPr lang="en-GB" sz="2400" b="1" baseline="30000" dirty="0" smtClean="0"/>
              <a:t>8</a:t>
            </a:r>
            <a:r>
              <a:rPr lang="en-GB" sz="2400" b="1" i="1" baseline="30000" dirty="0" smtClean="0"/>
              <a:t> </a:t>
            </a:r>
            <a:r>
              <a:rPr lang="en-GB" sz="2400" dirty="0" smtClean="0"/>
              <a:t>=256 different intensities</a:t>
            </a:r>
          </a:p>
          <a:p>
            <a:pPr lvl="1"/>
            <a:r>
              <a:rPr lang="en-GB" sz="2400" dirty="0" smtClean="0"/>
              <a:t>12 bit = 2</a:t>
            </a:r>
            <a:r>
              <a:rPr lang="en-GB" sz="2400" baseline="30000" dirty="0" smtClean="0"/>
              <a:t>12</a:t>
            </a:r>
            <a:r>
              <a:rPr lang="en-GB" sz="2400" dirty="0" smtClean="0"/>
              <a:t> = 4096 different intensities </a:t>
            </a:r>
          </a:p>
          <a:p>
            <a:pPr lvl="1"/>
            <a:r>
              <a:rPr lang="en-GB" sz="2400" dirty="0" smtClean="0"/>
              <a:t>16 bit = 2</a:t>
            </a:r>
            <a:r>
              <a:rPr lang="en-GB" sz="2400" baseline="30000" dirty="0" smtClean="0"/>
              <a:t>16</a:t>
            </a:r>
            <a:r>
              <a:rPr lang="en-GB" sz="2400" b="1" i="1" baseline="30000" dirty="0" smtClean="0"/>
              <a:t> </a:t>
            </a:r>
            <a:r>
              <a:rPr lang="en-GB" sz="2400" dirty="0" smtClean="0"/>
              <a:t>= 65536 different intensities </a:t>
            </a:r>
            <a:endParaRPr lang="en-GB" sz="2400" i="1" dirty="0"/>
          </a:p>
        </p:txBody>
      </p:sp>
      <p:sp>
        <p:nvSpPr>
          <p:cNvPr id="6" name="Rectangle 5"/>
          <p:cNvSpPr/>
          <p:nvPr/>
        </p:nvSpPr>
        <p:spPr>
          <a:xfrm>
            <a:off x="526976" y="4874221"/>
            <a:ext cx="7344816" cy="1435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3200" dirty="0" smtClean="0"/>
              <a:t>Are we missing out on subtle differences between tissues when using 8-bit?</a:t>
            </a:r>
            <a:endParaRPr lang="en-GB" sz="3200" dirty="0"/>
          </a:p>
          <a:p>
            <a:pPr>
              <a:spcBef>
                <a:spcPct val="20000"/>
              </a:spcBef>
            </a:pPr>
            <a:endParaRPr lang="en-GB" sz="3200" dirty="0"/>
          </a:p>
        </p:txBody>
      </p:sp>
      <p:pic>
        <p:nvPicPr>
          <p:cNvPr id="7174" name="Picture 6" descr="File:Gray sca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949" y="7268"/>
            <a:ext cx="1797051" cy="134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3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14"/>
            <a:ext cx="8229600" cy="1143000"/>
          </a:xfrm>
        </p:spPr>
        <p:txBody>
          <a:bodyPr/>
          <a:lstStyle/>
          <a:p>
            <a:r>
              <a:rPr lang="en-GB" dirty="0"/>
              <a:t>16-bit Vs 8-bit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672" y="3844697"/>
            <a:ext cx="4977995" cy="2493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2370"/>
            <a:ext cx="5112568" cy="2284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1377" y="1515069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16 bit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95936" y="3916705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8</a:t>
            </a:r>
            <a:r>
              <a:rPr lang="en-GB" dirty="0" smtClean="0">
                <a:solidFill>
                  <a:schemeClr val="bg1"/>
                </a:solidFill>
              </a:rPr>
              <a:t> bit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950720"/>
            <a:ext cx="8229600" cy="682233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Liver, analysed in ITK-SNAP using edge based method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868144" y="1884401"/>
            <a:ext cx="1871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Embryo B: 177Mb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547664" y="5112072"/>
            <a:ext cx="1754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Embryo B: 95Mb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894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809" y="260204"/>
            <a:ext cx="8229600" cy="1143000"/>
          </a:xfrm>
        </p:spPr>
        <p:txBody>
          <a:bodyPr/>
          <a:lstStyle/>
          <a:p>
            <a:r>
              <a:rPr lang="en-GB" dirty="0" smtClean="0"/>
              <a:t>16-bit Vs 8-bit</a:t>
            </a:r>
            <a:endParaRPr lang="en-GB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80770"/>
            <a:ext cx="6429890" cy="43924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403648" y="2128271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16 bit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60032" y="212356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8</a:t>
            </a:r>
            <a:r>
              <a:rPr lang="en-GB" dirty="0" smtClean="0">
                <a:solidFill>
                  <a:schemeClr val="bg1"/>
                </a:solidFill>
              </a:rPr>
              <a:t> bit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229005"/>
            <a:ext cx="8229600" cy="682233"/>
          </a:xfrm>
        </p:spPr>
        <p:txBody>
          <a:bodyPr/>
          <a:lstStyle/>
          <a:p>
            <a:r>
              <a:rPr lang="en-GB" dirty="0" smtClean="0"/>
              <a:t>Liver, histograms of region within rectangle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7812360" y="5886481"/>
            <a:ext cx="1085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Embryo B</a:t>
            </a:r>
          </a:p>
        </p:txBody>
      </p:sp>
    </p:spTree>
    <p:extLst>
      <p:ext uri="{BB962C8B-B14F-4D97-AF65-F5344CB8AC3E}">
        <p14:creationId xmlns:p14="http://schemas.microsoft.com/office/powerpoint/2010/main" val="375483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16-bit </a:t>
            </a:r>
            <a:r>
              <a:rPr lang="en-GB" dirty="0"/>
              <a:t>Vs 8</a:t>
            </a:r>
            <a:r>
              <a:rPr lang="en-GB" dirty="0" smtClean="0"/>
              <a:t>-bit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en-GB" dirty="0" smtClean="0"/>
              <a:t>Liver with </a:t>
            </a:r>
            <a:r>
              <a:rPr lang="en-GB" dirty="0" err="1" smtClean="0"/>
              <a:t>ImageJ</a:t>
            </a:r>
            <a:r>
              <a:rPr lang="en-GB" dirty="0" smtClean="0"/>
              <a:t> Edge </a:t>
            </a:r>
            <a:r>
              <a:rPr lang="en-GB" dirty="0"/>
              <a:t>detection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132856"/>
            <a:ext cx="6324600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5652120" y="3861048"/>
            <a:ext cx="432048" cy="18722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6660232" y="3356992"/>
            <a:ext cx="1440160" cy="14401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555776" y="3871515"/>
            <a:ext cx="432048" cy="18722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3635896" y="3536715"/>
            <a:ext cx="864096" cy="172819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59915" y="242088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16 bit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16016" y="242088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8</a:t>
            </a:r>
            <a:r>
              <a:rPr lang="en-GB" dirty="0" smtClean="0">
                <a:solidFill>
                  <a:schemeClr val="bg1"/>
                </a:solidFill>
              </a:rPr>
              <a:t> bit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84368" y="5877272"/>
            <a:ext cx="1085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Embryo B</a:t>
            </a:r>
          </a:p>
        </p:txBody>
      </p:sp>
    </p:spTree>
    <p:extLst>
      <p:ext uri="{BB962C8B-B14F-4D97-AF65-F5344CB8AC3E}">
        <p14:creationId xmlns:p14="http://schemas.microsoft.com/office/powerpoint/2010/main" val="249850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16-bit Vs 8-bit</a:t>
            </a:r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1419469" y="1772816"/>
            <a:ext cx="6264696" cy="4361269"/>
            <a:chOff x="2051720" y="1804035"/>
            <a:chExt cx="5175250" cy="3249930"/>
          </a:xfrm>
        </p:grpSpPr>
        <p:pic>
          <p:nvPicPr>
            <p:cNvPr id="5" name="Picture 4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1804035"/>
              <a:ext cx="5175250" cy="32499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2123728" y="1960401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16 bit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60032" y="1938898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8</a:t>
              </a:r>
              <a:r>
                <a:rPr lang="en-GB" dirty="0" smtClean="0">
                  <a:solidFill>
                    <a:schemeClr val="bg1"/>
                  </a:solidFill>
                </a:rPr>
                <a:t> bit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95536" y="1116033"/>
            <a:ext cx="7876708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sz="3200" dirty="0"/>
              <a:t>Heart, histograms of region within rectangle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29435" y="5877272"/>
            <a:ext cx="1085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Embryo B</a:t>
            </a:r>
          </a:p>
        </p:txBody>
      </p:sp>
    </p:spTree>
    <p:extLst>
      <p:ext uri="{BB962C8B-B14F-4D97-AF65-F5344CB8AC3E}">
        <p14:creationId xmlns:p14="http://schemas.microsoft.com/office/powerpoint/2010/main" val="389730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SIAH: Systems Imaging at Harwell</a:t>
            </a:r>
            <a:br>
              <a:rPr lang="en-GB" dirty="0" smtClean="0"/>
            </a:br>
            <a:r>
              <a:rPr lang="en-GB" dirty="0" smtClean="0"/>
              <a:t>What we do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5341962"/>
            <a:ext cx="8229600" cy="648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900" dirty="0" smtClean="0"/>
              <a:t>Confluence page: http://confluence.mrch.har.mrc.ac.uk/display/EP/Imaging</a:t>
            </a:r>
            <a:endParaRPr lang="en-GB" sz="19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752601"/>
            <a:ext cx="8229600" cy="3556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GB" dirty="0" smtClean="0"/>
              <a:t>Develop the Embryonic  Lethal Pipeline</a:t>
            </a:r>
          </a:p>
          <a:p>
            <a:pPr marL="914400" lvl="1" indent="-514350">
              <a:buFont typeface="Wingdings" panose="05000000000000000000" pitchFamily="2" charset="2"/>
              <a:buChar char="§"/>
            </a:pPr>
            <a:r>
              <a:rPr lang="en-GB" dirty="0" smtClean="0"/>
              <a:t>Procedure development, validation, QC, </a:t>
            </a:r>
            <a:r>
              <a:rPr lang="en-GB" b="1" dirty="0" smtClean="0"/>
              <a:t>annotation</a:t>
            </a:r>
            <a:r>
              <a:rPr lang="en-GB" dirty="0" smtClean="0"/>
              <a:t>, and display (portal)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Support NIH secondary </a:t>
            </a:r>
            <a:r>
              <a:rPr lang="en-GB" dirty="0" err="1" smtClean="0"/>
              <a:t>phenotyping</a:t>
            </a:r>
            <a:r>
              <a:rPr lang="en-GB" dirty="0" smtClean="0"/>
              <a:t> grants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Later in 2014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Support Image Processing at Harwell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3D help Sara, James, Michael (new starter), Dom, and others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 smtClean="0"/>
              <a:t>OPT, </a:t>
            </a:r>
            <a:r>
              <a:rPr lang="en-GB" dirty="0" err="1" smtClean="0"/>
              <a:t>MicroCT</a:t>
            </a:r>
            <a:r>
              <a:rPr lang="en-GB" dirty="0" smtClean="0"/>
              <a:t>, MRI, </a:t>
            </a:r>
            <a:r>
              <a:rPr lang="en-GB" dirty="0" err="1" smtClean="0"/>
              <a:t>SlideScanner</a:t>
            </a:r>
            <a:r>
              <a:rPr lang="en-GB" dirty="0" smtClean="0"/>
              <a:t>, 2D images data types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Respond to requests for external collaboration</a:t>
            </a:r>
          </a:p>
          <a:p>
            <a:pPr marL="914400" lvl="1" indent="-514350">
              <a:buFont typeface="Wingdings" panose="05000000000000000000" pitchFamily="2" charset="2"/>
              <a:buChar char="§"/>
            </a:pPr>
            <a:r>
              <a:rPr lang="en-GB" dirty="0" smtClean="0"/>
              <a:t>Number of projects currently ongoing (aortas, vascularisation), expecting more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79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16-bit Vs 8-bit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385" y="2311082"/>
            <a:ext cx="5269230" cy="22358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/>
          <p:cNvCxnSpPr/>
          <p:nvPr/>
        </p:nvCxnSpPr>
        <p:spPr>
          <a:xfrm flipV="1">
            <a:off x="2987824" y="3483429"/>
            <a:ext cx="432048" cy="18722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004048" y="3454922"/>
            <a:ext cx="432048" cy="18722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37385" y="1988840"/>
            <a:ext cx="76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16 bit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4838868" y="1954534"/>
            <a:ext cx="76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8 bit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644420" y="149286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GB" dirty="0" smtClean="0"/>
              <a:t>Heart</a:t>
            </a:r>
            <a:r>
              <a:rPr lang="en-GB" dirty="0"/>
              <a:t> </a:t>
            </a:r>
            <a:r>
              <a:rPr lang="en-GB" dirty="0" smtClean="0"/>
              <a:t>with </a:t>
            </a:r>
            <a:r>
              <a:rPr lang="en-GB" dirty="0" err="1" smtClean="0"/>
              <a:t>ImageJ</a:t>
            </a:r>
            <a:r>
              <a:rPr lang="en-GB" dirty="0" smtClean="0"/>
              <a:t> edge detection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7740352" y="5805264"/>
            <a:ext cx="1085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Embryo B</a:t>
            </a:r>
          </a:p>
        </p:txBody>
      </p:sp>
    </p:spTree>
    <p:extLst>
      <p:ext uri="{BB962C8B-B14F-4D97-AF65-F5344CB8AC3E}">
        <p14:creationId xmlns:p14="http://schemas.microsoft.com/office/powerpoint/2010/main" val="422041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Adjust Downscaling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reconstructed images are downscaled prior to segmenting</a:t>
            </a:r>
          </a:p>
          <a:p>
            <a:r>
              <a:rPr lang="en-GB" dirty="0" smtClean="0"/>
              <a:t>Information will be lost when downscaling</a:t>
            </a:r>
          </a:p>
          <a:p>
            <a:r>
              <a:rPr lang="en-GB" dirty="0" smtClean="0"/>
              <a:t>Does reducing the magnitude of downscaling preserve information which can help segmenting?</a:t>
            </a:r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399510"/>
            <a:ext cx="2677907" cy="1838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951079"/>
            <a:ext cx="1071260" cy="73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6300192" y="5157192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9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Adjust Downscaling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" t="15027" r="-471" b="23377"/>
          <a:stretch/>
        </p:blipFill>
        <p:spPr bwMode="auto">
          <a:xfrm>
            <a:off x="251520" y="2455252"/>
            <a:ext cx="3715255" cy="202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5" b="8699"/>
          <a:stretch/>
        </p:blipFill>
        <p:spPr bwMode="auto">
          <a:xfrm>
            <a:off x="4644006" y="2386244"/>
            <a:ext cx="4499993" cy="2166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1700808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Downscaled by 7</a:t>
            </a:r>
          </a:p>
          <a:p>
            <a:r>
              <a:rPr lang="en-GB" dirty="0"/>
              <a:t>(177 </a:t>
            </a:r>
            <a:r>
              <a:rPr lang="en-GB" dirty="0" smtClean="0"/>
              <a:t>MB)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724128" y="1656694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Downscaled by </a:t>
            </a:r>
            <a:r>
              <a:rPr lang="en-GB" dirty="0"/>
              <a:t>5 (484 </a:t>
            </a:r>
            <a:r>
              <a:rPr lang="en-GB" dirty="0" smtClean="0"/>
              <a:t>MB)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267744" y="5085184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Not much improvement……………..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8034772" y="5886481"/>
            <a:ext cx="1085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Embryo B</a:t>
            </a:r>
          </a:p>
        </p:txBody>
      </p:sp>
    </p:spTree>
    <p:extLst>
      <p:ext uri="{BB962C8B-B14F-4D97-AF65-F5344CB8AC3E}">
        <p14:creationId xmlns:p14="http://schemas.microsoft.com/office/powerpoint/2010/main" val="325194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Pre-processing and “cleaning”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Pre-processing of the images to further define regions of interest prior to segmenting could help</a:t>
            </a:r>
          </a:p>
          <a:p>
            <a:pPr lvl="1"/>
            <a:r>
              <a:rPr lang="en-GB" dirty="0" smtClean="0"/>
              <a:t>Perform specific processing on problematic regions</a:t>
            </a:r>
          </a:p>
          <a:p>
            <a:pPr lvl="1"/>
            <a:r>
              <a:rPr lang="en-GB" dirty="0" smtClean="0"/>
              <a:t>Define the region of interest more dynamically</a:t>
            </a:r>
          </a:p>
          <a:p>
            <a:pPr lvl="1"/>
            <a:r>
              <a:rPr lang="en-GB" dirty="0" smtClean="0"/>
              <a:t>Could use VTK or ITK for this</a:t>
            </a:r>
          </a:p>
          <a:p>
            <a:r>
              <a:rPr lang="en-GB" dirty="0" smtClean="0"/>
              <a:t>Could develop tools for cleaning up the segmentation</a:t>
            </a:r>
          </a:p>
          <a:p>
            <a:pPr lvl="1"/>
            <a:r>
              <a:rPr lang="en-GB" dirty="0" smtClean="0"/>
              <a:t>This can be done with ITK-SNAP or slicer but there is room for improvement</a:t>
            </a:r>
            <a:endParaRPr lang="en-GB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16 bit and adjusting downsizing scale do not make a huge difference to segmenting the current dataset</a:t>
            </a:r>
          </a:p>
          <a:p>
            <a:r>
              <a:rPr lang="en-GB" dirty="0" smtClean="0"/>
              <a:t>Pre-processing and cleaning tools could be utilized or developed to help the </a:t>
            </a:r>
            <a:r>
              <a:rPr lang="en-GB" dirty="0" smtClean="0"/>
              <a:t>segmentation</a:t>
            </a:r>
          </a:p>
          <a:p>
            <a:r>
              <a:rPr lang="en-GB" dirty="0" smtClean="0"/>
              <a:t>Other software?</a:t>
            </a:r>
          </a:p>
          <a:p>
            <a:r>
              <a:rPr lang="en-GB" dirty="0" smtClean="0"/>
              <a:t>Semi-automated </a:t>
            </a:r>
            <a:r>
              <a:rPr lang="en-GB" dirty="0"/>
              <a:t>segmentation </a:t>
            </a:r>
            <a:r>
              <a:rPr lang="en-GB" dirty="0" smtClean="0"/>
              <a:t>with cleaning up will still be faster than manual!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152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486" y="125760"/>
            <a:ext cx="8989788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Automated Annotation Imaging Pipeline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413933" y="1655347"/>
            <a:ext cx="2865572" cy="74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Registration</a:t>
            </a:r>
            <a:endParaRPr lang="en-GB" sz="1600" dirty="0"/>
          </a:p>
        </p:txBody>
      </p:sp>
      <p:sp>
        <p:nvSpPr>
          <p:cNvPr id="5" name="Rectangle 4"/>
          <p:cNvSpPr/>
          <p:nvPr/>
        </p:nvSpPr>
        <p:spPr>
          <a:xfrm>
            <a:off x="4568157" y="1657518"/>
            <a:ext cx="1516012" cy="74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solidFill>
                  <a:schemeClr val="bg1"/>
                </a:solidFill>
              </a:rPr>
              <a:t>Segmentation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75999" y="1648715"/>
            <a:ext cx="1264917" cy="74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Atlas Creation</a:t>
            </a:r>
            <a:endParaRPr lang="en-GB" sz="1600" dirty="0"/>
          </a:p>
        </p:txBody>
      </p:sp>
      <p:sp>
        <p:nvSpPr>
          <p:cNvPr id="7" name="Rectangle 6"/>
          <p:cNvSpPr/>
          <p:nvPr/>
        </p:nvSpPr>
        <p:spPr>
          <a:xfrm>
            <a:off x="7921638" y="1657518"/>
            <a:ext cx="1167693" cy="74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Annotation</a:t>
            </a:r>
            <a:endParaRPr lang="en-GB" sz="1600" dirty="0"/>
          </a:p>
        </p:txBody>
      </p:sp>
      <p:sp>
        <p:nvSpPr>
          <p:cNvPr id="47" name="Rectangle 46"/>
          <p:cNvSpPr/>
          <p:nvPr/>
        </p:nvSpPr>
        <p:spPr>
          <a:xfrm>
            <a:off x="25400" y="1655347"/>
            <a:ext cx="1123120" cy="74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Image Collection</a:t>
            </a:r>
            <a:endParaRPr lang="en-GB" sz="1600" dirty="0"/>
          </a:p>
        </p:txBody>
      </p:sp>
      <p:sp>
        <p:nvSpPr>
          <p:cNvPr id="48" name="Flowchart: Extract 47"/>
          <p:cNvSpPr/>
          <p:nvPr/>
        </p:nvSpPr>
        <p:spPr>
          <a:xfrm rot="5400000">
            <a:off x="1044689" y="1929350"/>
            <a:ext cx="467962" cy="194988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48" y="2621291"/>
            <a:ext cx="1123842" cy="1700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0" name="Group 49"/>
          <p:cNvGrpSpPr/>
          <p:nvPr/>
        </p:nvGrpSpPr>
        <p:grpSpPr>
          <a:xfrm>
            <a:off x="1586971" y="2515196"/>
            <a:ext cx="1075679" cy="1756676"/>
            <a:chOff x="3387161" y="2175801"/>
            <a:chExt cx="2155931" cy="2936425"/>
          </a:xfrm>
        </p:grpSpPr>
        <p:sp>
          <p:nvSpPr>
            <p:cNvPr id="51" name="Rectangle 50"/>
            <p:cNvSpPr/>
            <p:nvPr/>
          </p:nvSpPr>
          <p:spPr>
            <a:xfrm>
              <a:off x="3387161" y="3111975"/>
              <a:ext cx="1450745" cy="200025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539561" y="2883375"/>
              <a:ext cx="1450745" cy="200025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691961" y="2654775"/>
              <a:ext cx="1450745" cy="200025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866696" y="2320725"/>
              <a:ext cx="1450745" cy="200025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5" name="Picture 4" descr="C:\Users\h.westerberg\Desktop\WednesdayClub\sliceview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0" r="56609" b="38630"/>
            <a:stretch/>
          </p:blipFill>
          <p:spPr bwMode="auto">
            <a:xfrm>
              <a:off x="4092347" y="2175801"/>
              <a:ext cx="1450745" cy="193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7" name="Picture 4" descr="C:\Users\h.westerberg\Desktop\WednesdayClub\slicevie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0" r="56609" b="38630"/>
          <a:stretch/>
        </p:blipFill>
        <p:spPr bwMode="auto">
          <a:xfrm>
            <a:off x="2865905" y="2538943"/>
            <a:ext cx="1324438" cy="176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2873169" y="4341417"/>
            <a:ext cx="1324437" cy="7848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500" dirty="0" smtClean="0">
                <a:latin typeface="Calibri Light" panose="020F0302020204030204" pitchFamily="34" charset="0"/>
              </a:rPr>
              <a:t>Create an average embryo</a:t>
            </a:r>
            <a:endParaRPr lang="en-GB" sz="1500" dirty="0">
              <a:latin typeface="Calibri Light" panose="020F0302020204030204" pitchFamily="34" charset="0"/>
            </a:endParaRPr>
          </a:p>
        </p:txBody>
      </p:sp>
      <p:sp>
        <p:nvSpPr>
          <p:cNvPr id="59" name="Flowchart: Extract 58"/>
          <p:cNvSpPr/>
          <p:nvPr/>
        </p:nvSpPr>
        <p:spPr>
          <a:xfrm rot="5400000">
            <a:off x="4187215" y="1929350"/>
            <a:ext cx="467962" cy="194988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601" y="2544643"/>
            <a:ext cx="1338391" cy="1174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Rectangle 63"/>
          <p:cNvSpPr/>
          <p:nvPr/>
        </p:nvSpPr>
        <p:spPr>
          <a:xfrm>
            <a:off x="4652601" y="4341417"/>
            <a:ext cx="1338391" cy="7848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500" dirty="0" smtClean="0">
                <a:latin typeface="Calibri Light" panose="020F0302020204030204" pitchFamily="34" charset="0"/>
              </a:rPr>
              <a:t>Segment the average </a:t>
            </a:r>
            <a:r>
              <a:rPr lang="en-GB" sz="1500" dirty="0">
                <a:latin typeface="Calibri Light" panose="020F0302020204030204" pitchFamily="34" charset="0"/>
              </a:rPr>
              <a:t>embryo</a:t>
            </a:r>
          </a:p>
        </p:txBody>
      </p:sp>
      <p:pic>
        <p:nvPicPr>
          <p:cNvPr id="68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6" r="51117"/>
          <a:stretch/>
        </p:blipFill>
        <p:spPr bwMode="auto">
          <a:xfrm>
            <a:off x="6229538" y="2515196"/>
            <a:ext cx="1327483" cy="179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1478990" y="4341417"/>
            <a:ext cx="1183660" cy="7848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500" dirty="0" smtClean="0">
                <a:latin typeface="Calibri Light" panose="020F0302020204030204" pitchFamily="34" charset="0"/>
              </a:rPr>
              <a:t>Register the embryos together</a:t>
            </a:r>
            <a:endParaRPr lang="en-GB" sz="1500" dirty="0">
              <a:latin typeface="Calibri Light" panose="020F0302020204030204" pitchFamily="34" charset="0"/>
            </a:endParaRPr>
          </a:p>
        </p:txBody>
      </p:sp>
      <p:sp>
        <p:nvSpPr>
          <p:cNvPr id="70" name="Flowchart: Extract 69"/>
          <p:cNvSpPr/>
          <p:nvPr/>
        </p:nvSpPr>
        <p:spPr>
          <a:xfrm rot="5400000">
            <a:off x="5995557" y="1910595"/>
            <a:ext cx="467962" cy="194988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Flowchart: Extract 71"/>
          <p:cNvSpPr/>
          <p:nvPr/>
        </p:nvSpPr>
        <p:spPr>
          <a:xfrm rot="5400000">
            <a:off x="7543781" y="1931521"/>
            <a:ext cx="467962" cy="194988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6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6" r="51117"/>
          <a:stretch/>
        </p:blipFill>
        <p:spPr bwMode="auto">
          <a:xfrm>
            <a:off x="8550528" y="2597280"/>
            <a:ext cx="593472" cy="802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4" descr="C:\Users\h.westerberg\Desktop\WednesdayClub\sliceview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0" r="56609" b="38630"/>
          <a:stretch/>
        </p:blipFill>
        <p:spPr bwMode="auto">
          <a:xfrm>
            <a:off x="7921638" y="2515196"/>
            <a:ext cx="753508" cy="100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Arrow Connector 79"/>
          <p:cNvCxnSpPr/>
          <p:nvPr/>
        </p:nvCxnSpPr>
        <p:spPr>
          <a:xfrm flipH="1">
            <a:off x="8298392" y="3200206"/>
            <a:ext cx="548872" cy="1227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8172400" y="2735467"/>
            <a:ext cx="6748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8505484" y="3094378"/>
            <a:ext cx="38699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8550528" y="2938492"/>
            <a:ext cx="4139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6375999" y="4341417"/>
            <a:ext cx="1264917" cy="12464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500" dirty="0" smtClean="0">
                <a:latin typeface="Calibri Light" panose="020F0302020204030204" pitchFamily="34" charset="0"/>
              </a:rPr>
              <a:t>Fully annotated Atlas created from segmentation</a:t>
            </a:r>
            <a:endParaRPr lang="en-GB" sz="1500" dirty="0">
              <a:latin typeface="Calibri Light" panose="020F0302020204030204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956376" y="4341417"/>
            <a:ext cx="1134010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500" dirty="0" smtClean="0">
                <a:latin typeface="Calibri Light" panose="020F0302020204030204" pitchFamily="34" charset="0"/>
              </a:rPr>
              <a:t>Register new embryos to atlas for automatic annotation</a:t>
            </a:r>
            <a:endParaRPr lang="en-GB" sz="1500" dirty="0">
              <a:latin typeface="Calibri Light" panose="020F0302020204030204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7952" y="4341417"/>
            <a:ext cx="1183660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500" dirty="0">
                <a:latin typeface="Calibri Light" panose="020F0302020204030204" pitchFamily="34" charset="0"/>
              </a:rPr>
              <a:t>Scan embryos of the same age</a:t>
            </a:r>
          </a:p>
        </p:txBody>
      </p:sp>
    </p:spTree>
    <p:extLst>
      <p:ext uri="{BB962C8B-B14F-4D97-AF65-F5344CB8AC3E}">
        <p14:creationId xmlns:p14="http://schemas.microsoft.com/office/powerpoint/2010/main" val="342623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47" grpId="0" animBg="1"/>
      <p:bldP spid="48" grpId="0" animBg="1"/>
      <p:bldP spid="58" grpId="0" animBg="1"/>
      <p:bldP spid="59" grpId="0" animBg="1"/>
      <p:bldP spid="64" grpId="0" animBg="1"/>
      <p:bldP spid="69" grpId="0" animBg="1"/>
      <p:bldP spid="70" grpId="0" animBg="1"/>
      <p:bldP spid="72" grpId="0" animBg="1"/>
      <p:bldP spid="90" grpId="0" animBg="1"/>
      <p:bldP spid="91" grpId="0" animBg="1"/>
      <p:bldP spid="9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Semi-automated Segmentation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What is segmentation?</a:t>
            </a:r>
          </a:p>
          <a:p>
            <a:pPr marL="0" indent="0">
              <a:buNone/>
            </a:pPr>
            <a:r>
              <a:rPr lang="en-GB" sz="2500" dirty="0" smtClean="0">
                <a:solidFill>
                  <a:schemeClr val="bg1">
                    <a:lumMod val="50000"/>
                  </a:schemeClr>
                </a:solidFill>
              </a:rPr>
              <a:t>The separation of an image into two or more parts. When applied to medical images this can mean separating an image into biological components such as organs.</a:t>
            </a:r>
          </a:p>
          <a:p>
            <a:r>
              <a:rPr lang="en-GB" dirty="0" smtClean="0"/>
              <a:t>What is Semi-automated segmentation?</a:t>
            </a:r>
          </a:p>
          <a:p>
            <a:pPr marL="0" indent="0">
              <a:buNone/>
            </a:pPr>
            <a:r>
              <a:rPr lang="en-GB" sz="2500" dirty="0" smtClean="0">
                <a:solidFill>
                  <a:schemeClr val="bg1">
                    <a:lumMod val="50000"/>
                  </a:schemeClr>
                </a:solidFill>
              </a:rPr>
              <a:t>Segmentation using computer algorithms and some form of user input.</a:t>
            </a:r>
          </a:p>
          <a:p>
            <a:pPr marL="0" indent="0">
              <a:buNone/>
            </a:pPr>
            <a:r>
              <a:rPr lang="en-GB" sz="2500" dirty="0" smtClean="0">
                <a:solidFill>
                  <a:schemeClr val="bg1">
                    <a:lumMod val="50000"/>
                  </a:schemeClr>
                </a:solidFill>
              </a:rPr>
              <a:t>Fully automated segmentation not currently achievable</a:t>
            </a:r>
          </a:p>
          <a:p>
            <a:r>
              <a:rPr lang="en-GB" dirty="0" smtClean="0"/>
              <a:t>Advantages of semi-automated Vs manual?</a:t>
            </a:r>
          </a:p>
          <a:p>
            <a:pPr marL="0" indent="0">
              <a:buNone/>
            </a:pPr>
            <a:r>
              <a:rPr lang="en-GB" sz="2500" dirty="0" smtClean="0">
                <a:solidFill>
                  <a:schemeClr val="bg1">
                    <a:lumMod val="50000"/>
                  </a:schemeClr>
                </a:solidFill>
              </a:rPr>
              <a:t>Save time</a:t>
            </a:r>
          </a:p>
          <a:p>
            <a:pPr marL="0" indent="0">
              <a:buNone/>
            </a:pPr>
            <a:r>
              <a:rPr lang="en-GB" sz="2500" dirty="0" smtClean="0">
                <a:solidFill>
                  <a:schemeClr val="bg1">
                    <a:lumMod val="50000"/>
                  </a:schemeClr>
                </a:solidFill>
              </a:rPr>
              <a:t>Reduce human error</a:t>
            </a:r>
          </a:p>
          <a:p>
            <a:pPr marL="0" indent="0">
              <a:buNone/>
            </a:pPr>
            <a:r>
              <a:rPr lang="en-GB" sz="2500" dirty="0" smtClean="0">
                <a:solidFill>
                  <a:schemeClr val="bg1">
                    <a:lumMod val="50000"/>
                  </a:schemeClr>
                </a:solidFill>
              </a:rPr>
              <a:t>Reduce interpersonal variation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311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Segmentation methods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Manual Segmentation</a:t>
            </a:r>
          </a:p>
          <a:p>
            <a:r>
              <a:rPr lang="en-GB" dirty="0" smtClean="0"/>
              <a:t>Semi-automated segmentation</a:t>
            </a:r>
          </a:p>
          <a:p>
            <a:pPr lvl="1"/>
            <a:r>
              <a:rPr lang="en-GB" dirty="0"/>
              <a:t>Amplitude segmentation </a:t>
            </a:r>
          </a:p>
          <a:p>
            <a:pPr lvl="1"/>
            <a:r>
              <a:rPr lang="en-GB" dirty="0"/>
              <a:t>Edge based segmentation</a:t>
            </a:r>
          </a:p>
          <a:p>
            <a:pPr lvl="1"/>
            <a:r>
              <a:rPr lang="en-GB" dirty="0"/>
              <a:t>Region based </a:t>
            </a:r>
            <a:r>
              <a:rPr lang="en-GB" dirty="0" smtClean="0"/>
              <a:t>segmentation</a:t>
            </a:r>
          </a:p>
          <a:p>
            <a:pPr lvl="1"/>
            <a:r>
              <a:rPr lang="en-GB" dirty="0" smtClean="0"/>
              <a:t>Texture based segmentation</a:t>
            </a:r>
            <a:endParaRPr lang="en-GB" dirty="0"/>
          </a:p>
          <a:p>
            <a:r>
              <a:rPr lang="en-GB" dirty="0" smtClean="0"/>
              <a:t>Atlas </a:t>
            </a:r>
            <a:r>
              <a:rPr lang="en-GB" dirty="0"/>
              <a:t>based </a:t>
            </a:r>
            <a:r>
              <a:rPr lang="en-GB" dirty="0" smtClean="0"/>
              <a:t>segmentation</a:t>
            </a:r>
          </a:p>
          <a:p>
            <a:pPr marL="457200" lvl="1" indent="0">
              <a:buNone/>
            </a:pPr>
            <a:r>
              <a:rPr lang="en-GB" dirty="0" smtClean="0"/>
              <a:t> </a:t>
            </a:r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21496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>
            <a:normAutofit/>
          </a:bodyPr>
          <a:lstStyle/>
          <a:p>
            <a:pPr lvl="1" algn="ctr" rtl="0">
              <a:spcBef>
                <a:spcPct val="0"/>
              </a:spcBef>
            </a:pPr>
            <a:r>
              <a:rPr lang="en-GB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Amplitude</a:t>
            </a:r>
            <a:r>
              <a:rPr lang="en-GB" dirty="0" smtClean="0"/>
              <a:t> </a:t>
            </a:r>
            <a:r>
              <a:rPr lang="en-GB" sz="4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segmentation</a:t>
            </a:r>
            <a:endParaRPr lang="en-GB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1324744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The histogram of the image can be used to determine thresholds for segmentation</a:t>
            </a:r>
          </a:p>
          <a:p>
            <a:r>
              <a:rPr lang="en-GB" dirty="0" smtClean="0"/>
              <a:t>Considered simplest of segmentation methods</a:t>
            </a:r>
            <a:endParaRPr lang="en-GB" dirty="0"/>
          </a:p>
        </p:txBody>
      </p:sp>
      <p:pic>
        <p:nvPicPr>
          <p:cNvPr id="1026" name="Picture 2" descr="An external file that holds a picture, illustration, etc.&#10;Object name is JMP-35-3-g00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60" y="2636912"/>
            <a:ext cx="3123282" cy="246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 external file that holds a picture, illustration, etc.&#10;Object name is JMP-35-3-g0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61" y="2636912"/>
            <a:ext cx="2675545" cy="243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 external file that holds a picture, illustration, etc.&#10;Object name is JMP-35-3-g00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636912"/>
            <a:ext cx="2673241" cy="248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9986" y="5157192"/>
            <a:ext cx="3143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Histogram of image. The minima are used as thresholds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419872" y="5085184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Original image of abdomen slice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6227236" y="5157192"/>
            <a:ext cx="2593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Segmented image into three components 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66960" y="5823685"/>
            <a:ext cx="850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Images taken from: </a:t>
            </a:r>
            <a:r>
              <a:rPr lang="en-GB" sz="1200" dirty="0"/>
              <a:t>Sharma, N., and </a:t>
            </a:r>
            <a:r>
              <a:rPr lang="en-GB" sz="1200" dirty="0" err="1"/>
              <a:t>Lalit</a:t>
            </a:r>
            <a:r>
              <a:rPr lang="en-GB" sz="1200" dirty="0"/>
              <a:t> M. Aggarwal. (2010). "Automated medical image segmentation techniques." </a:t>
            </a:r>
            <a:r>
              <a:rPr lang="en-GB" sz="1200" u="sng" dirty="0"/>
              <a:t>Journal of medical physics/Association of Medical Physicists of India </a:t>
            </a:r>
            <a:r>
              <a:rPr lang="en-GB" sz="1200" b="1" dirty="0"/>
              <a:t>35.1</a:t>
            </a:r>
            <a:r>
              <a:rPr lang="en-GB" sz="1200" dirty="0"/>
              <a:t>.</a:t>
            </a:r>
          </a:p>
          <a:p>
            <a:r>
              <a:rPr lang="en-GB" sz="1200" dirty="0" smtClean="0"/>
              <a:t>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13894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GB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Edge based </a:t>
            </a:r>
            <a:r>
              <a:rPr lang="en-GB" sz="4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segmentation</a:t>
            </a:r>
            <a:endParaRPr lang="en-GB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579296" cy="2088232"/>
          </a:xfrm>
        </p:spPr>
        <p:txBody>
          <a:bodyPr>
            <a:normAutofit fontScale="62500" lnSpcReduction="20000"/>
          </a:bodyPr>
          <a:lstStyle/>
          <a:p>
            <a:endParaRPr lang="en-GB" dirty="0" smtClean="0"/>
          </a:p>
          <a:p>
            <a:r>
              <a:rPr lang="en-GB" dirty="0" smtClean="0"/>
              <a:t>An image is divided based on boundaries determined by differences in grey level or colour.</a:t>
            </a:r>
            <a:endParaRPr lang="en-GB" dirty="0"/>
          </a:p>
          <a:p>
            <a:r>
              <a:rPr lang="en-GB" dirty="0" smtClean="0"/>
              <a:t>Variety of edge detection algorithms but generally the method includes:</a:t>
            </a:r>
          </a:p>
          <a:p>
            <a:pPr lvl="1"/>
            <a:r>
              <a:rPr lang="en-GB" dirty="0" smtClean="0"/>
              <a:t>Smoothing the image</a:t>
            </a:r>
          </a:p>
          <a:p>
            <a:pPr lvl="1"/>
            <a:r>
              <a:rPr lang="en-GB" dirty="0" smtClean="0"/>
              <a:t>Detect edges based on change between grey values (gradient)</a:t>
            </a:r>
            <a:endParaRPr lang="en-GB" dirty="0"/>
          </a:p>
          <a:p>
            <a:pPr lvl="1"/>
            <a:r>
              <a:rPr lang="en-GB" dirty="0" smtClean="0"/>
              <a:t>Use a threshold to remove weak edges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1" y="3189184"/>
            <a:ext cx="4741143" cy="264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39751" y="5827775"/>
            <a:ext cx="250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Original image (E14.5 Abdomen Harwell)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932040" y="5848084"/>
            <a:ext cx="2220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Edge pre-processed with ITK-SNAP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257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GB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Region based </a:t>
            </a:r>
            <a:r>
              <a:rPr lang="en-GB" sz="4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segmentation</a:t>
            </a:r>
            <a:endParaRPr lang="en-GB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2232248"/>
          </a:xfrm>
        </p:spPr>
        <p:txBody>
          <a:bodyPr>
            <a:normAutofit/>
          </a:bodyPr>
          <a:lstStyle/>
          <a:p>
            <a:r>
              <a:rPr lang="en-GB" sz="1700" dirty="0" smtClean="0"/>
              <a:t>Based on clustering of pixels with similar properties, i.e. the pixels have homogenous grey level.</a:t>
            </a:r>
            <a:endParaRPr lang="en-GB" sz="1700" dirty="0"/>
          </a:p>
          <a:p>
            <a:r>
              <a:rPr lang="en-GB" sz="1700" dirty="0" smtClean="0"/>
              <a:t>There are various region growing methods including seeded region growing.</a:t>
            </a:r>
          </a:p>
          <a:p>
            <a:pPr lvl="1"/>
            <a:r>
              <a:rPr lang="en-GB" sz="1700" dirty="0" smtClean="0"/>
              <a:t>A set of seeds are taken from the image identifying homogenous regions to be segmented</a:t>
            </a:r>
          </a:p>
          <a:p>
            <a:pPr lvl="1"/>
            <a:r>
              <a:rPr lang="en-GB" sz="1700" dirty="0" smtClean="0"/>
              <a:t>The regions then grow depending on the neighbouring pixel intensity and the mean of the region   </a:t>
            </a:r>
            <a:endParaRPr lang="en-GB" sz="17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212976"/>
            <a:ext cx="3345516" cy="2609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176306" y="5822207"/>
            <a:ext cx="46805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Region growing segmentation using GIMIAS tool for E14.5 </a:t>
            </a:r>
            <a:r>
              <a:rPr lang="en-GB" dirty="0"/>
              <a:t>Abdomen </a:t>
            </a:r>
            <a:r>
              <a:rPr lang="en-GB" dirty="0" smtClean="0"/>
              <a:t>(Harwell)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239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/>
              <a:t>Atlas based </a:t>
            </a:r>
            <a:r>
              <a:rPr lang="en-GB" dirty="0" smtClean="0"/>
              <a:t>segmentation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475656" y="4740922"/>
            <a:ext cx="52565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“A novel 3D mouse embryo atlas based on micro-CT” – Wong et al. Development 2012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44824"/>
            <a:ext cx="8615673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489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</TotalTime>
  <Words>1037</Words>
  <Application>Microsoft Office PowerPoint</Application>
  <PresentationFormat>On-screen Show (4:3)</PresentationFormat>
  <Paragraphs>173</Paragraphs>
  <Slides>24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SIAH: 7th Feb 2013 Group Meeting </vt:lpstr>
      <vt:lpstr>SIAH: Systems Imaging at Harwell What we do</vt:lpstr>
      <vt:lpstr>Automated Annotation Imaging Pipeline</vt:lpstr>
      <vt:lpstr>Semi-automated Segmentation</vt:lpstr>
      <vt:lpstr>Segmentation methods</vt:lpstr>
      <vt:lpstr>Amplitude segmentation</vt:lpstr>
      <vt:lpstr>Edge based segmentation</vt:lpstr>
      <vt:lpstr>Region based segmentation</vt:lpstr>
      <vt:lpstr>Atlas based segmentation</vt:lpstr>
      <vt:lpstr>Segmentation Tools</vt:lpstr>
      <vt:lpstr>ITK-SNAP</vt:lpstr>
      <vt:lpstr>Recap on work done by Jenni, Henrik and Sara</vt:lpstr>
      <vt:lpstr>Problematic areas</vt:lpstr>
      <vt:lpstr>Problematic areas</vt:lpstr>
      <vt:lpstr>16-bit or 8-bit grey scale?</vt:lpstr>
      <vt:lpstr>16-bit Vs 8-bit</vt:lpstr>
      <vt:lpstr>16-bit Vs 8-bit</vt:lpstr>
      <vt:lpstr>16-bit Vs 8-bit</vt:lpstr>
      <vt:lpstr>16-bit Vs 8-bit</vt:lpstr>
      <vt:lpstr>16-bit Vs 8-bit</vt:lpstr>
      <vt:lpstr>Adjust Downscaling</vt:lpstr>
      <vt:lpstr>Adjust Downscaling</vt:lpstr>
      <vt:lpstr>Pre-processing and “cleaning”</vt:lpstr>
      <vt:lpstr>Summary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SIAH: 7th Feb 2013 Group Meeting</dc:title>
  <dc:creator>Thomas Lawson</dc:creator>
  <cp:lastModifiedBy>Thomas Lawson</cp:lastModifiedBy>
  <cp:revision>72</cp:revision>
  <dcterms:created xsi:type="dcterms:W3CDTF">2014-02-04T09:50:52Z</dcterms:created>
  <dcterms:modified xsi:type="dcterms:W3CDTF">2014-02-07T14:46:01Z</dcterms:modified>
</cp:coreProperties>
</file>